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SemiBold"/>
      <p:regular r:id="rId30"/>
      <p:bold r:id="rId31"/>
      <p:italic r:id="rId32"/>
      <p:boldItalic r:id="rId33"/>
    </p:embeddedFont>
    <p:embeddedFont>
      <p:font typeface="Roboto"/>
      <p:regular r:id="rId34"/>
      <p:bold r:id="rId35"/>
      <p:italic r:id="rId36"/>
      <p:boldItalic r:id="rId37"/>
    </p:embeddedFont>
    <p:embeddedFont>
      <p:font typeface="Montserrat"/>
      <p:regular r:id="rId38"/>
      <p:bold r:id="rId39"/>
      <p:italic r:id="rId40"/>
      <p:boldItalic r:id="rId41"/>
    </p:embeddedFont>
    <p:embeddedFont>
      <p:font typeface="Montserrat Black"/>
      <p:bold r:id="rId42"/>
      <p:boldItalic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245B1D-4B5F-4C41-BF4A-EE197529211F}">
  <a:tblStyle styleId="{8E245B1D-4B5F-4C41-BF4A-EE19752921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4.xml"/><Relationship Id="rId42" Type="http://schemas.openxmlformats.org/officeDocument/2006/relationships/font" Target="fonts/MontserratBlack-bold.fntdata"/><Relationship Id="rId41" Type="http://schemas.openxmlformats.org/officeDocument/2006/relationships/font" Target="fonts/Montserrat-boldItalic.fntdata"/><Relationship Id="rId22" Type="http://schemas.openxmlformats.org/officeDocument/2006/relationships/slide" Target="slides/slide16.xml"/><Relationship Id="rId44" Type="http://schemas.openxmlformats.org/officeDocument/2006/relationships/font" Target="fonts/MontserratExtraBold-bold.fntdata"/><Relationship Id="rId21" Type="http://schemas.openxmlformats.org/officeDocument/2006/relationships/slide" Target="slides/slide15.xml"/><Relationship Id="rId43" Type="http://schemas.openxmlformats.org/officeDocument/2006/relationships/font" Target="fonts/MontserratBlack-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11" Type="http://schemas.openxmlformats.org/officeDocument/2006/relationships/slide" Target="slides/slide5.xml"/><Relationship Id="rId33" Type="http://schemas.openxmlformats.org/officeDocument/2006/relationships/font" Target="fonts/MontserratSemiBold-boldItalic.fntdata"/><Relationship Id="rId10" Type="http://schemas.openxmlformats.org/officeDocument/2006/relationships/slide" Target="slides/slide4.xml"/><Relationship Id="rId32" Type="http://schemas.openxmlformats.org/officeDocument/2006/relationships/font" Target="fonts/MontserratSemiBold-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Montserrat-bold.fntdata"/><Relationship Id="rId16" Type="http://schemas.openxmlformats.org/officeDocument/2006/relationships/slide" Target="slides/slide10.xml"/><Relationship Id="rId38" Type="http://schemas.openxmlformats.org/officeDocument/2006/relationships/font" Target="fonts/Montserra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project, titled "Comparative Study of Robustness in Drowsiness Detection by Adversarial Attacks and Adversarial Retraining," extends the work of Gwak et al., </a:t>
            </a:r>
            <a:r>
              <a:rPr lang="en">
                <a:solidFill>
                  <a:schemeClr val="dk1"/>
                </a:solidFill>
              </a:rPr>
              <a:t>- our base paper.</a:t>
            </a:r>
            <a:br>
              <a:rPr lang="en">
                <a:solidFill>
                  <a:schemeClr val="dk1"/>
                </a:solidFill>
              </a:rPr>
            </a:br>
            <a:r>
              <a:rPr lang="en" sz="1200">
                <a:solidFill>
                  <a:srgbClr val="374151"/>
                </a:solidFill>
                <a:latin typeface="Roboto"/>
                <a:ea typeface="Roboto"/>
                <a:cs typeface="Roboto"/>
                <a:sym typeface="Roboto"/>
              </a:rPr>
              <a:t>While their ensemble algorithms achieved impressive accuracy, our novel approach introduces a custom build CNN model</a:t>
            </a:r>
            <a:r>
              <a:rPr lang="en" sz="1200">
                <a:solidFill>
                  <a:srgbClr val="374151"/>
                </a:solidFill>
                <a:latin typeface="Roboto"/>
                <a:ea typeface="Roboto"/>
                <a:cs typeface="Roboto"/>
                <a:sym typeface="Roboto"/>
              </a:rPr>
              <a:t>. Through a comprehensive comparative study involving various adversarial attacks, we demonstrate that our custom model exhibits superior robustness and reliability compared to the base model. Imagine a future where traditional systems waver under manipulations; our research aims to bolster these models, ensuring resilience for safer autonomous driving.</a:t>
            </a:r>
            <a:endParaRPr sz="1200">
              <a:solidFill>
                <a:srgbClr val="37415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7197851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7197851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600"/>
              </a:spcAft>
              <a:buClr>
                <a:schemeClr val="dk1"/>
              </a:buClr>
              <a:buSzPts val="1100"/>
              <a:buFont typeface="Arial"/>
              <a:buNone/>
            </a:pPr>
            <a:r>
              <a:rPr lang="en" sz="1200">
                <a:solidFill>
                  <a:srgbClr val="333333"/>
                </a:solidFill>
                <a:latin typeface="Montserrat"/>
                <a:ea typeface="Montserrat"/>
                <a:cs typeface="Montserrat"/>
                <a:sym typeface="Montserrat"/>
              </a:rPr>
              <a:t>Auto-PGD (Auto Projected Gradient Descent) is an advanced variant of the traditional Projected Gradient Descent attack, tailored for enhanced efficacy in generating adversarial examples. This automated approach optimizes the step size and other hyperparameters dynamically during the attack process, adapting to different models and data points. Auto-PGD is designed to be more efficient and effective than standard PGD, especially in settings where model vulnerabilities are not uniformly distributed across the input space. By automatically adjusting its parameters, Auto-PGD can more effectively probe and exploit the weaknesses of machine learning models, making it a powerful tool for assessing and improving model robustness against adversarial attacks.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7197851f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7197851f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1D5DB"/>
                </a:solidFill>
                <a:highlight>
                  <a:srgbClr val="343541"/>
                </a:highlight>
                <a:latin typeface="Roboto"/>
                <a:ea typeface="Roboto"/>
                <a:cs typeface="Roboto"/>
                <a:sym typeface="Roboto"/>
              </a:rPr>
              <a:t>both PGD and Auto-PGD are iterative methods designed to craft adversarial examples, Auto-PGD introduces a level of automation and adaptiveness in the adjustment of hyperparameters, potentially enhancing the effectiveness and efficiency of the attack across diverse models and scenarios.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7197851f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7197851f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sz="1200">
                <a:solidFill>
                  <a:schemeClr val="dk1"/>
                </a:solidFill>
                <a:latin typeface="Montserrat SemiBold"/>
                <a:ea typeface="Montserrat SemiBold"/>
                <a:cs typeface="Montserrat SemiBold"/>
                <a:sym typeface="Montserrat SemiBold"/>
              </a:rPr>
              <a:t>DDN Attack - Explanation</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Introduction: "The Decoupling Direction and Norm (DDN) attack is a refined adversarial technique in machine learning. It's engineered to probe deep learning models, especially for image classifications."</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Technical Approach: "DDN differentiates itself by decoupling the perturbation's direction from its norm. It iteratively adjusts the perturbation vector, finely tuning both its orientation in the input space and its size, optimizing for minimal visibility and maximal classification error."</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Compared to FGSM/PGD: "While FGSM makes a single large gradient step and PGD takes multiple, smaller gradient steps, DDN can be thought of as a hybrid approach. It combines FGSM's simplicity with PGD's iterative refinement but adds an extra layer of control over the perturbation's norm, leading to less detectable yet effective adversarial examples."</a:t>
            </a:r>
            <a:endParaRPr sz="1200">
              <a:solidFill>
                <a:schemeClr val="dk1"/>
              </a:solidFill>
              <a:latin typeface="Montserrat SemiBold"/>
              <a:ea typeface="Montserrat SemiBold"/>
              <a:cs typeface="Montserrat SemiBold"/>
              <a:sym typeface="Montserrat SemiBold"/>
            </a:endParaRPr>
          </a:p>
          <a:p>
            <a:pPr indent="0" lvl="0" marL="0" rtl="0" algn="l">
              <a:lnSpc>
                <a:spcPct val="125000"/>
              </a:lnSpc>
              <a:spcBef>
                <a:spcPts val="1500"/>
              </a:spcBef>
              <a:spcAft>
                <a:spcPts val="1600"/>
              </a:spcAft>
              <a:buClr>
                <a:schemeClr val="dk1"/>
              </a:buClr>
              <a:buSzPts val="1100"/>
              <a:buFont typeface="Arial"/>
              <a:buNone/>
            </a:pPr>
            <a:r>
              <a:t/>
            </a:r>
            <a:endParaRPr sz="1200">
              <a:solidFill>
                <a:srgbClr val="333333"/>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7197851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7197851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7197851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7197851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sz="1200">
                <a:solidFill>
                  <a:schemeClr val="dk1"/>
                </a:solidFill>
                <a:latin typeface="Montserrat SemiBold"/>
                <a:ea typeface="Montserrat SemiBold"/>
                <a:cs typeface="Montserrat SemiBold"/>
                <a:sym typeface="Montserrat SemiBold"/>
              </a:rPr>
              <a:t>DeepFool Attack - Enhanced Explanation</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Montserrat SemiBold"/>
                <a:ea typeface="Montserrat SemiBold"/>
                <a:cs typeface="Montserrat SemiBold"/>
                <a:sym typeface="Montserrat SemiBold"/>
              </a:rPr>
              <a:t>Introduction: "DeepFool is a potent, untargeted adversarial attack, known for its efficiency in generating minimal-distortion adversarial samples."</a:t>
            </a:r>
            <a:r>
              <a:rPr lang="en" sz="1200">
                <a:solidFill>
                  <a:srgbClr val="333333"/>
                </a:solidFill>
                <a:latin typeface="Montserrat SemiBold"/>
                <a:ea typeface="Montserrat SemiBold"/>
                <a:cs typeface="Montserrat SemiBold"/>
                <a:sym typeface="Montserrat SemiBold"/>
              </a:rPr>
              <a:t>DeepFool calculates the shortest path to misclassification,</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Montserrat SemiBold"/>
                <a:ea typeface="Montserrat SemiBold"/>
                <a:cs typeface="Montserrat SemiBold"/>
                <a:sym typeface="Montserrat SemiBold"/>
              </a:rPr>
              <a:t>Technical Approach: "DeepFool approximates a model's decision boundaries linearly to find the least path of perturbation. It iteratively perturbs an input until it crosses the classifier's decision boundary, calculating the shortest route to misclassification while maintaining minimal perturbation magnitude."</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Montserrat SemiBold"/>
                <a:ea typeface="Montserrat SemiBold"/>
                <a:cs typeface="Montserrat SemiBold"/>
                <a:sym typeface="Montserrat SemiBold"/>
              </a:rPr>
              <a:t>Compared to FGSM/PGD: "DeepFool's strategy contrasts with FGSM's blunt single-step approach and PGD's brute-force multi-step method. DeepFool's elegance lies in its precise calculation of the minimal necessary change, making it uniquely effective in unmasking the inherent vulnerabilities of classification models."</a:t>
            </a:r>
            <a:endParaRPr sz="1200">
              <a:solidFill>
                <a:schemeClr val="dk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Logit-based Approach: "Our implementation of DeepFool utilizes the model's logits, the raw output scores prior to softmax, offering a more direct and unnormalized measure of model decision boundaries for more precise perturbation calculations</a:t>
            </a:r>
            <a:endParaRPr sz="1200">
              <a:solidFill>
                <a:schemeClr val="dk1"/>
              </a:solidFill>
              <a:latin typeface="Montserrat SemiBold"/>
              <a:ea typeface="Montserrat SemiBold"/>
              <a:cs typeface="Montserrat SemiBold"/>
              <a:sym typeface="Montserrat SemiBold"/>
            </a:endParaRPr>
          </a:p>
          <a:p>
            <a:pPr indent="0" lvl="0" marL="0" rtl="0" algn="l">
              <a:lnSpc>
                <a:spcPct val="125000"/>
              </a:lnSpc>
              <a:spcBef>
                <a:spcPts val="1500"/>
              </a:spcBef>
              <a:spcAft>
                <a:spcPts val="0"/>
              </a:spcAft>
              <a:buNone/>
            </a:pPr>
            <a:r>
              <a:t/>
            </a:r>
            <a:endParaRPr sz="1200">
              <a:solidFill>
                <a:srgbClr val="D1D5DB"/>
              </a:solidFill>
              <a:latin typeface="Roboto"/>
              <a:ea typeface="Roboto"/>
              <a:cs typeface="Roboto"/>
              <a:sym typeface="Roboto"/>
            </a:endParaRPr>
          </a:p>
          <a:p>
            <a:pPr indent="0" lvl="0" marL="0" rtl="0" algn="l">
              <a:lnSpc>
                <a:spcPct val="125000"/>
              </a:lnSpc>
              <a:spcBef>
                <a:spcPts val="1600"/>
              </a:spcBef>
              <a:spcAft>
                <a:spcPts val="1600"/>
              </a:spcAft>
              <a:buClr>
                <a:schemeClr val="dk1"/>
              </a:buClr>
              <a:buSzPts val="1100"/>
              <a:buFont typeface="Arial"/>
              <a:buNone/>
            </a:pPr>
            <a:r>
              <a:t/>
            </a:r>
            <a:endParaRPr sz="1200">
              <a:solidFill>
                <a:srgbClr val="333333"/>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7197851f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7197851f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7197851f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7197851f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600"/>
              </a:spcAft>
              <a:buClr>
                <a:schemeClr val="dk1"/>
              </a:buClr>
              <a:buSzPts val="1100"/>
              <a:buFont typeface="Arial"/>
              <a:buNone/>
            </a:pPr>
            <a:r>
              <a:rPr lang="en" sz="1200">
                <a:solidFill>
                  <a:srgbClr val="333333"/>
                </a:solidFill>
                <a:latin typeface="Montserrat"/>
                <a:ea typeface="Montserrat"/>
                <a:cs typeface="Montserrat"/>
                <a:sym typeface="Montserrat"/>
              </a:rPr>
              <a:t>The Patch attack in machine learning is a type of adversarial attack where a small, often visually distinct, patch is applied to an image to deceive a model. Unlike other adversarial methods that apply subtle changes across the whole image, the Patch attack focuses on a localized area, making it more detectable to the human eye but surprisingly effective against models. This method demonstrates vulnerabilities in models to spatially constrained perturbations and is particularly relevant in scenarios where an attacker can only manipulate a portion of the input, like physical-world attacks.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7197851f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7197851f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d56d7034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d56d7034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significantly contributes to enhancing safety in various sectors by developing more reliable and accurate drowsiness detection systems. By focusing on increasing resilience against adversarial attacks, we aim to reduce the risk of accidents, particularly in the automotive industry. The improved accuracy in identifying drowsiness not only elevates model performance but also extends its applicability across industrial and healthcare sectors. Furthermore, our approach provides valuable insights into AI security and robustness, offering broader implications for research in these areas. This multifaceted impact underscores the project's importance in both safety enhancement and technological advancement across diverse fields.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d56d7034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d56d7034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agenda for today is like a roadmap for our journey in enhancing drowsiness detection. </a:t>
            </a:r>
            <a:br>
              <a:rPr lang="en"/>
            </a:br>
            <a:r>
              <a:rPr lang="en"/>
              <a:t>Just as a vigilant driver recognizes the importance of staying alert on the road, we first identify the pressing "Needs." </a:t>
            </a:r>
            <a:endParaRPr/>
          </a:p>
          <a:p>
            <a:pPr indent="0" lvl="0" marL="0" rtl="0" algn="l">
              <a:spcBef>
                <a:spcPts val="0"/>
              </a:spcBef>
              <a:spcAft>
                <a:spcPts val="0"/>
              </a:spcAft>
              <a:buNone/>
            </a:pPr>
            <a:r>
              <a:rPr lang="en"/>
              <a:t>Our chosen "Approach" is the vehicle, navigating through data landscapes. Along the journey, we encounter challenges – the "Adversarial Attack Techniques." Ultimately, we reach the destination: "Benefits" and insights into the "Competition." The "Conclusion" marks the end, with "References" guiding future travelers and acknowledging "Team Member Contributions" as essential companions on this research road trip.</a:t>
            </a:r>
            <a:br>
              <a:rPr lang="en"/>
            </a:br>
            <a:r>
              <a:rPr lang="en"/>
              <a:t>So let’s start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d5d8f4b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d5d8f4b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d56d7034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d56d7034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d5d8f4b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d5d8f4b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49b31c9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49b31c9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674348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674348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Drowsiness detection plays a vital role in modern road safety and autonomous driving. With the increase in accidents due to driver drowsiness, there's a pressing need for more accurate and reliable detection systems. Current models, however, are prone to adversarial attacks, leading to dangerous misclassifications. This highlights a significant gap in research: the lack of robustness in drowsiness detection algorithms against such attacks, a critical issue for the safety of autonomous vehicles. </a:t>
            </a:r>
            <a:r>
              <a:rPr lang="en">
                <a:solidFill>
                  <a:schemeClr val="dk1"/>
                </a:solidFill>
              </a:rPr>
              <a:t>Our research addresses this gap by employing advanced adversarial techniques to enhance the resilience of these algorithms. </a:t>
            </a:r>
            <a:br>
              <a:rPr lang="en"/>
            </a:br>
            <a:r>
              <a:rPr lang="en"/>
              <a:t>Imagine a scenario where an autonomous vehicle is navigating a busy highway. A malicious person deploys subtle manipulations, tricking the drowsiness detection system into misclassifying an alert driver as fatigued. As a result, the vehicle fails to recognize a genuine case of drowsiness, posing a severe safety risk. </a:t>
            </a:r>
            <a:r>
              <a:rPr lang="en">
                <a:solidFill>
                  <a:schemeClr val="dk1"/>
                </a:solidFill>
              </a:rPr>
              <a:t>Our goal is to fortify these systems, ensuring safer roads and contributing to trustworthy autonomous driving technologies.</a:t>
            </a: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d56d703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d56d703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project, we focus on evaluating and enhancing drowsiness detection systems. We start by selecting </a:t>
            </a:r>
            <a:r>
              <a:rPr b="1" lang="en" sz="1200">
                <a:solidFill>
                  <a:srgbClr val="333333"/>
                </a:solidFill>
                <a:latin typeface="Montserrat"/>
                <a:ea typeface="Montserrat"/>
                <a:cs typeface="Montserrat"/>
                <a:sym typeface="Montserrat"/>
              </a:rPr>
              <a:t>Mobilenet v2</a:t>
            </a:r>
            <a:r>
              <a:rPr lang="en"/>
              <a:t> model. But we found that it is less robust against </a:t>
            </a:r>
            <a:r>
              <a:rPr lang="en"/>
              <a:t>adversarial</a:t>
            </a:r>
            <a:r>
              <a:rPr lang="en"/>
              <a:t> attacks. So, we employ a new Custom CNN model which is much more robust to these attacks. Then both models undergo a series of diverse adversarial attacks to assess their vulnerability and robustness. Following these attacks, we undertake a retraining process, utilizing the data gathered from the attacks to improve the models' resilience. The evaluation criteria for these enhanced models are centered around three key aspects: accuracy in detection, reliability under various conditions, and resistance to potential future adversarial attacks. This comprehensive approach aims to significantly advance the robustness and dependability of drowsiness detection systems.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d56d703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d56d703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374151"/>
                </a:solidFill>
                <a:latin typeface="Roboto"/>
                <a:ea typeface="Roboto"/>
                <a:cs typeface="Roboto"/>
                <a:sym typeface="Roboto"/>
              </a:rPr>
              <a:t>So, In our pursuit of enhancing the robustness of drowsiness detection systems, we have implemented various Adversarial Attack Techniques to fortify our model against potential vulnerabilities. </a:t>
            </a: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Here are the 6 techniques we have explored.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7197851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7197851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374151"/>
                </a:solidFill>
                <a:latin typeface="Roboto"/>
                <a:ea typeface="Roboto"/>
                <a:cs typeface="Roboto"/>
                <a:sym typeface="Roboto"/>
              </a:rPr>
              <a:t>Now, let’s talk about the </a:t>
            </a:r>
            <a:r>
              <a:rPr lang="en" sz="1200">
                <a:solidFill>
                  <a:srgbClr val="374151"/>
                </a:solidFill>
                <a:latin typeface="Roboto"/>
                <a:ea typeface="Roboto"/>
                <a:cs typeface="Roboto"/>
                <a:sym typeface="Roboto"/>
              </a:rPr>
              <a:t>FGSM attack, also known as (Fast Gradient Sign Method)</a:t>
            </a:r>
            <a:r>
              <a:rPr lang="en" sz="1200">
                <a:solidFill>
                  <a:srgbClr val="374151"/>
                </a:solidFill>
                <a:latin typeface="Roboto"/>
                <a:ea typeface="Roboto"/>
                <a:cs typeface="Roboto"/>
                <a:sym typeface="Roboto"/>
              </a:rPr>
              <a:t> is a powerful technique for creating adversarial examples, by fooling machine learning models efficiently. By leveraging the gradients of a neural network, it perturbs input data in a direction that maximizes the model's error.</a:t>
            </a:r>
            <a:endParaRPr sz="1200">
              <a:solidFill>
                <a:srgbClr val="374151"/>
              </a:solidFill>
              <a:latin typeface="Roboto"/>
              <a:ea typeface="Roboto"/>
              <a:cs typeface="Roboto"/>
              <a:sym typeface="Roboto"/>
            </a:endParaRPr>
          </a:p>
          <a:p>
            <a:pPr indent="0" lvl="0" marL="0" rtl="0" algn="l">
              <a:lnSpc>
                <a:spcPct val="100000"/>
              </a:lnSpc>
              <a:spcBef>
                <a:spcPts val="1600"/>
              </a:spcBef>
              <a:spcAft>
                <a:spcPts val="0"/>
              </a:spcAft>
              <a:buNone/>
            </a:pPr>
            <a:br>
              <a:rPr lang="en" sz="1000">
                <a:solidFill>
                  <a:schemeClr val="dk1"/>
                </a:solidFill>
                <a:highlight>
                  <a:schemeClr val="lt1"/>
                </a:highlight>
                <a:latin typeface="Montserrat"/>
                <a:ea typeface="Montserrat"/>
                <a:cs typeface="Montserrat"/>
                <a:sym typeface="Montserrat"/>
              </a:rPr>
            </a:br>
            <a:r>
              <a:rPr lang="en" sz="1000">
                <a:solidFill>
                  <a:schemeClr val="dk1"/>
                </a:solidFill>
                <a:highlight>
                  <a:schemeClr val="lt1"/>
                </a:highlight>
                <a:latin typeface="Montserrat"/>
                <a:ea typeface="Montserrat"/>
                <a:cs typeface="Montserrat"/>
                <a:sym typeface="Montserrat"/>
              </a:rPr>
              <a:t>Now, you must be thinking…How does the FGSM work?</a:t>
            </a:r>
            <a:br>
              <a:rPr lang="en" sz="1000">
                <a:solidFill>
                  <a:schemeClr val="dk1"/>
                </a:solidFill>
                <a:highlight>
                  <a:schemeClr val="lt1"/>
                </a:highlight>
                <a:latin typeface="Montserrat"/>
                <a:ea typeface="Montserrat"/>
                <a:cs typeface="Montserrat"/>
                <a:sym typeface="Montserrat"/>
              </a:rPr>
            </a:br>
            <a:r>
              <a:rPr lang="en" sz="1000">
                <a:solidFill>
                  <a:schemeClr val="dk1"/>
                </a:solidFill>
                <a:highlight>
                  <a:schemeClr val="lt1"/>
                </a:highlight>
                <a:latin typeface="Montserrat"/>
                <a:ea typeface="Montserrat"/>
                <a:cs typeface="Montserrat"/>
                <a:sym typeface="Montserrat"/>
              </a:rPr>
              <a:t>1. </a:t>
            </a:r>
            <a:r>
              <a:rPr lang="en" sz="1200">
                <a:solidFill>
                  <a:srgbClr val="374151"/>
                </a:solidFill>
                <a:latin typeface="Roboto"/>
                <a:ea typeface="Roboto"/>
                <a:cs typeface="Roboto"/>
                <a:sym typeface="Roboto"/>
              </a:rPr>
              <a:t>Computes gradients of a loss function with respect to the input image.</a:t>
            </a: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2. For untargeted attack, utilizes the sign of the gradients to create an adversarial image, visually indistinguishable but leading to incorrect predictions.</a:t>
            </a:r>
            <a:br>
              <a:rPr lang="en" sz="1200">
                <a:solidFill>
                  <a:srgbClr val="374151"/>
                </a:solidFill>
                <a:latin typeface="Roboto"/>
                <a:ea typeface="Roboto"/>
                <a:cs typeface="Roboto"/>
                <a:sym typeface="Roboto"/>
              </a:rPr>
            </a:br>
            <a:r>
              <a:rPr lang="en" sz="1000">
                <a:solidFill>
                  <a:schemeClr val="dk1"/>
                </a:solidFill>
                <a:highlight>
                  <a:schemeClr val="lt1"/>
                </a:highlight>
                <a:latin typeface="Montserrat"/>
                <a:ea typeface="Montserrat"/>
                <a:cs typeface="Montserrat"/>
                <a:sym typeface="Montserrat"/>
              </a:rPr>
              <a:t> The result is an output image that, according to the human eye, looks </a:t>
            </a:r>
            <a:r>
              <a:rPr i="1" lang="en" sz="1000">
                <a:solidFill>
                  <a:schemeClr val="dk1"/>
                </a:solidFill>
                <a:highlight>
                  <a:schemeClr val="lt1"/>
                </a:highlight>
                <a:latin typeface="Montserrat"/>
                <a:ea typeface="Montserrat"/>
                <a:cs typeface="Montserrat"/>
                <a:sym typeface="Montserrat"/>
              </a:rPr>
              <a:t>identical </a:t>
            </a:r>
            <a:r>
              <a:rPr lang="en" sz="1000">
                <a:solidFill>
                  <a:schemeClr val="dk1"/>
                </a:solidFill>
                <a:highlight>
                  <a:schemeClr val="lt1"/>
                </a:highlight>
                <a:latin typeface="Montserrat"/>
                <a:ea typeface="Montserrat"/>
                <a:cs typeface="Montserrat"/>
                <a:sym typeface="Montserrat"/>
              </a:rPr>
              <a:t>to the original, but makes the neural network make an </a:t>
            </a:r>
            <a:r>
              <a:rPr i="1" lang="en" sz="1000">
                <a:solidFill>
                  <a:schemeClr val="dk1"/>
                </a:solidFill>
                <a:highlight>
                  <a:schemeClr val="lt1"/>
                </a:highlight>
                <a:latin typeface="Montserrat"/>
                <a:ea typeface="Montserrat"/>
                <a:cs typeface="Montserrat"/>
                <a:sym typeface="Montserrat"/>
              </a:rPr>
              <a:t>incorrect prediction! </a:t>
            </a:r>
            <a:endParaRPr i="1" sz="1000">
              <a:solidFill>
                <a:schemeClr val="dk1"/>
              </a:solidFill>
              <a:highlight>
                <a:schemeClr val="lt1"/>
              </a:highlight>
              <a:latin typeface="Montserrat"/>
              <a:ea typeface="Montserrat"/>
              <a:cs typeface="Montserrat"/>
              <a:sym typeface="Montserrat"/>
            </a:endParaRPr>
          </a:p>
          <a:p>
            <a:pPr indent="0" lvl="0" marL="0" rtl="0" algn="l">
              <a:lnSpc>
                <a:spcPct val="100000"/>
              </a:lnSpc>
              <a:spcBef>
                <a:spcPts val="1800"/>
              </a:spcBef>
              <a:spcAft>
                <a:spcPts val="1800"/>
              </a:spcAft>
              <a:buNone/>
            </a:pPr>
            <a:r>
              <a:rPr i="1" lang="en" sz="1000">
                <a:solidFill>
                  <a:schemeClr val="dk1"/>
                </a:solidFill>
                <a:highlight>
                  <a:schemeClr val="lt1"/>
                </a:highlight>
                <a:latin typeface="Montserrat"/>
                <a:ea typeface="Montserrat"/>
                <a:cs typeface="Montserrat"/>
                <a:sym typeface="Montserrat"/>
              </a:rPr>
              <a:t>Here is the mathematical expression of FGSM fetched from Tensorflow documentation. </a:t>
            </a:r>
            <a:r>
              <a:rPr lang="en" sz="1450">
                <a:solidFill>
                  <a:srgbClr val="374151"/>
                </a:solidFill>
                <a:latin typeface="Times New Roman"/>
                <a:ea typeface="Times New Roman"/>
                <a:cs typeface="Times New Roman"/>
                <a:sym typeface="Times New Roman"/>
              </a:rPr>
              <a:t>Adversarial Image(x)=Original Image(x) + </a:t>
            </a:r>
            <a:r>
              <a:rPr i="1" lang="en" sz="1450">
                <a:solidFill>
                  <a:srgbClr val="374151"/>
                </a:solidFill>
                <a:latin typeface="Times New Roman"/>
                <a:ea typeface="Times New Roman"/>
                <a:cs typeface="Times New Roman"/>
                <a:sym typeface="Times New Roman"/>
              </a:rPr>
              <a:t>ϵ </a:t>
            </a:r>
            <a:r>
              <a:rPr lang="en" sz="1450">
                <a:solidFill>
                  <a:srgbClr val="374151"/>
                </a:solidFill>
                <a:latin typeface="Times New Roman"/>
                <a:ea typeface="Times New Roman"/>
                <a:cs typeface="Times New Roman"/>
                <a:sym typeface="Times New Roman"/>
              </a:rPr>
              <a:t>⋅ sign(∇</a:t>
            </a:r>
            <a:r>
              <a:rPr lang="en" sz="1000">
                <a:solidFill>
                  <a:srgbClr val="374151"/>
                </a:solidFill>
                <a:latin typeface="Times New Roman"/>
                <a:ea typeface="Times New Roman"/>
                <a:cs typeface="Times New Roman"/>
                <a:sym typeface="Times New Roman"/>
              </a:rPr>
              <a:t>Image </a:t>
            </a:r>
            <a:r>
              <a:rPr lang="en" sz="1450">
                <a:solidFill>
                  <a:srgbClr val="374151"/>
                </a:solidFill>
                <a:latin typeface="Times New Roman"/>
                <a:ea typeface="Times New Roman"/>
                <a:cs typeface="Times New Roman"/>
                <a:sym typeface="Times New Roman"/>
              </a:rPr>
              <a:t>Loss)</a:t>
            </a:r>
            <a:br>
              <a:rPr lang="en" sz="1000">
                <a:solidFill>
                  <a:schemeClr val="dk1"/>
                </a:solidFill>
                <a:highlight>
                  <a:schemeClr val="lt1"/>
                </a:highlight>
                <a:latin typeface="Montserrat"/>
                <a:ea typeface="Montserrat"/>
                <a:cs typeface="Montserrat"/>
                <a:sym typeface="Montserrat"/>
              </a:rPr>
            </a:br>
            <a:br>
              <a:rPr lang="en" sz="1000">
                <a:solidFill>
                  <a:schemeClr val="dk1"/>
                </a:solidFill>
                <a:highlight>
                  <a:schemeClr val="lt1"/>
                </a:highlight>
                <a:latin typeface="Montserrat"/>
                <a:ea typeface="Montserrat"/>
                <a:cs typeface="Montserrat"/>
                <a:sym typeface="Montserrat"/>
              </a:rPr>
            </a:br>
            <a:r>
              <a:rPr lang="en" sz="1000">
                <a:solidFill>
                  <a:schemeClr val="dk1"/>
                </a:solidFill>
                <a:highlight>
                  <a:schemeClr val="lt1"/>
                </a:highlight>
                <a:latin typeface="Montserrat"/>
                <a:ea typeface="Montserrat"/>
                <a:cs typeface="Montserrat"/>
                <a:sym typeface="Montserrat"/>
              </a:rPr>
              <a:t>GRAPH:</a:t>
            </a:r>
            <a:br>
              <a:rPr lang="en" sz="1000">
                <a:solidFill>
                  <a:schemeClr val="dk1"/>
                </a:solidFill>
                <a:highlight>
                  <a:schemeClr val="lt1"/>
                </a:highlight>
                <a:latin typeface="Montserrat"/>
                <a:ea typeface="Montserrat"/>
                <a:cs typeface="Montserrat"/>
                <a:sym typeface="Montserrat"/>
              </a:rPr>
            </a:br>
            <a:r>
              <a:rPr lang="en" sz="1000">
                <a:solidFill>
                  <a:schemeClr val="dk1"/>
                </a:solidFill>
                <a:highlight>
                  <a:schemeClr val="lt1"/>
                </a:highlight>
                <a:latin typeface="Montserrat"/>
                <a:ea typeface="Montserrat"/>
                <a:cs typeface="Montserrat"/>
                <a:sym typeface="Montserrat"/>
              </a:rPr>
              <a:t>And, In the graph besides that, we see two arrows representing two different ways of adjusting gradients to achieve a goal. The left-side equation is fundamental in neural network training, where the negative sign ensures the gradient points towards minimizing loss. On the right, the equation manipulates gradients to maximize loss, as in fooling the neural network. Since we want to maximize the loss, we apply the gradients in their natural form.</a:t>
            </a:r>
            <a:endParaRPr sz="1000">
              <a:solidFill>
                <a:schemeClr val="dk1"/>
              </a:solidFill>
              <a:highlight>
                <a:schemeClr val="lt1"/>
              </a:highlight>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7197851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7197851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see some cool results that we found after doing </a:t>
            </a:r>
            <a:r>
              <a:rPr lang="en"/>
              <a:t>FGSM Attack..</a:t>
            </a:r>
            <a:endParaRPr/>
          </a:p>
          <a:p>
            <a:pPr indent="0" lvl="0" marL="0" rtl="0" algn="l">
              <a:spcBef>
                <a:spcPts val="0"/>
              </a:spcBef>
              <a:spcAft>
                <a:spcPts val="0"/>
              </a:spcAft>
              <a:buClr>
                <a:schemeClr val="dk1"/>
              </a:buClr>
              <a:buSzPts val="1100"/>
              <a:buFont typeface="Arial"/>
              <a:buNone/>
            </a:pPr>
            <a:r>
              <a:rPr lang="en"/>
              <a:t>We set out </a:t>
            </a:r>
            <a:r>
              <a:rPr lang="en"/>
              <a:t>Parameters:</a:t>
            </a:r>
            <a:r>
              <a:rPr lang="en"/>
              <a:t> - ϵ (Perturbation Strength) to 0.01 and - Retraining Samples to 25%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a:t>
            </a:r>
            <a:r>
              <a:rPr lang="en"/>
              <a:t>Accuracy: (Before / After Retraining) shows that Our Custom CNN demonstrates significantly improved post-retraining accuracy(i.e, 96%) after FGSM attack, outperforming MobileNet V2. This highlights the effectiveness of our approach in enhancing model robustness.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7197851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7197851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600"/>
              </a:spcAft>
              <a:buClr>
                <a:schemeClr val="dk1"/>
              </a:buClr>
              <a:buSzPts val="1100"/>
              <a:buFont typeface="Arial"/>
              <a:buNone/>
            </a:pPr>
            <a:r>
              <a:rPr lang="en" sz="1200">
                <a:solidFill>
                  <a:srgbClr val="333333"/>
                </a:solidFill>
                <a:latin typeface="Montserrat"/>
                <a:ea typeface="Montserrat"/>
                <a:cs typeface="Montserrat"/>
                <a:sym typeface="Montserrat"/>
              </a:rPr>
              <a:t>The Projected Gradient Descent (PGD) attack is a sophisticated and iterative method used in adversarial machine learning to craft adversarial examples. It enhances the basic concept of the Fast Gradient Sign Method (FGSM) by applying it multiple times with a smaller step size, allowing more precise control over the perturbations added to the input data. PGD operates by projecting the perturbations onto an epsilon-ball surrounding the original input to maintain the subtlety of the changes. This approach makes PGD particularly effective in testing and improving the robustness of machine learning models against adversarial threats, as it can find more intricate ways to deceive models compared to simpler, single-step attacks.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7197851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7197851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mc:AlternateContent>
    <mc:Choice Requires="p14">
      <p:transition spd="slow" p14:dur="14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www.mdpi.com/2076-3417/10/8/2890" TargetMode="External"/><Relationship Id="rId4" Type="http://schemas.openxmlformats.org/officeDocument/2006/relationships/hyperlink" Target="https://papers.ssrn.com/sol3/papers.cfm?abstract_id=3356401" TargetMode="External"/><Relationship Id="rId5" Type="http://schemas.openxmlformats.org/officeDocument/2006/relationships/hyperlink" Target="http://parnec.nuaa.edu.cn/_upload/tpl/02/db/731/template731/pages/xtan/ClosedEyeDat" TargetMode="External"/><Relationship Id="rId6" Type="http://schemas.openxmlformats.org/officeDocument/2006/relationships/hyperlink" Target="https://adversarial-robustness-toolbox.readthedocs.io/en/la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2" type="body"/>
          </p:nvPr>
        </p:nvSpPr>
        <p:spPr>
          <a:xfrm>
            <a:off x="244575" y="3392600"/>
            <a:ext cx="2436000" cy="14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t>
            </a:r>
            <a:endParaRPr/>
          </a:p>
          <a:p>
            <a:pPr indent="0" lvl="0" marL="0" rtl="0" algn="l">
              <a:spcBef>
                <a:spcPts val="0"/>
              </a:spcBef>
              <a:spcAft>
                <a:spcPts val="0"/>
              </a:spcAft>
              <a:buNone/>
            </a:pPr>
            <a:r>
              <a:rPr lang="en"/>
              <a:t>- </a:t>
            </a:r>
            <a:r>
              <a:rPr lang="en">
                <a:solidFill>
                  <a:schemeClr val="lt1"/>
                </a:solidFill>
              </a:rPr>
              <a:t>Moin Khan (mk8793)</a:t>
            </a:r>
            <a:br>
              <a:rPr lang="en"/>
            </a:br>
            <a:r>
              <a:rPr lang="en"/>
              <a:t>- Ishan Miglani (im2410)</a:t>
            </a:r>
            <a:endParaRPr/>
          </a:p>
          <a:p>
            <a:pPr indent="0" lvl="0" marL="0" rtl="0" algn="l">
              <a:spcBef>
                <a:spcPts val="0"/>
              </a:spcBef>
              <a:spcAft>
                <a:spcPts val="0"/>
              </a:spcAft>
              <a:buNone/>
            </a:pPr>
            <a:r>
              <a:rPr lang="en"/>
              <a:t>- </a:t>
            </a:r>
            <a:r>
              <a:rPr lang="en">
                <a:solidFill>
                  <a:schemeClr val="lt1"/>
                </a:solidFill>
              </a:rPr>
              <a:t>Priyanshi Singh (ps4609)</a:t>
            </a:r>
            <a:endParaRPr/>
          </a:p>
          <a:p>
            <a:pPr indent="0" lvl="0" marL="0" rtl="0" algn="l">
              <a:spcBef>
                <a:spcPts val="0"/>
              </a:spcBef>
              <a:spcAft>
                <a:spcPts val="0"/>
              </a:spcAft>
              <a:buNone/>
            </a:pPr>
            <a:r>
              <a:rPr lang="en"/>
              <a:t>- </a:t>
            </a:r>
            <a:r>
              <a:rPr lang="en">
                <a:solidFill>
                  <a:schemeClr val="lt1"/>
                </a:solidFill>
              </a:rPr>
              <a:t>Siddharth Singh (ss16915) </a:t>
            </a:r>
            <a:endParaRPr/>
          </a:p>
          <a:p>
            <a:pPr indent="0" lvl="0" marL="0" rtl="0" algn="l">
              <a:spcBef>
                <a:spcPts val="0"/>
              </a:spcBef>
              <a:spcAft>
                <a:spcPts val="0"/>
              </a:spcAft>
              <a:buNone/>
            </a:pPr>
            <a:r>
              <a:rPr lang="en" sz="900"/>
              <a:t>12/15/2023</a:t>
            </a:r>
            <a:endParaRPr sz="900"/>
          </a:p>
        </p:txBody>
      </p:sp>
      <p:sp>
        <p:nvSpPr>
          <p:cNvPr id="121" name="Google Shape;121;p21"/>
          <p:cNvSpPr txBox="1"/>
          <p:nvPr>
            <p:ph type="title"/>
          </p:nvPr>
        </p:nvSpPr>
        <p:spPr>
          <a:xfrm>
            <a:off x="307599" y="1243943"/>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Comparative</a:t>
            </a:r>
            <a:r>
              <a:rPr lang="en" sz="3500"/>
              <a:t> study of Robustness in Drowsiness Detection by Adversarial Attacks and Adversarial Retraining</a:t>
            </a:r>
            <a:endParaRPr sz="3500"/>
          </a:p>
        </p:txBody>
      </p:sp>
      <p:sp>
        <p:nvSpPr>
          <p:cNvPr id="122" name="Google Shape;122;p21"/>
          <p:cNvSpPr txBox="1"/>
          <p:nvPr/>
        </p:nvSpPr>
        <p:spPr>
          <a:xfrm>
            <a:off x="307600" y="3084800"/>
            <a:ext cx="520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Presentation for Final Project - </a:t>
            </a:r>
            <a:r>
              <a:rPr b="1" lang="en" sz="800">
                <a:solidFill>
                  <a:schemeClr val="lt1"/>
                </a:solidFill>
              </a:rPr>
              <a:t>EL-GY-9163: Machine Learning for Cyber-security</a:t>
            </a:r>
            <a:endParaRPr b="1" sz="18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Auto-PGD</a:t>
            </a:r>
            <a:r>
              <a:rPr lang="en">
                <a:solidFill>
                  <a:schemeClr val="dk1"/>
                </a:solidFill>
              </a:rPr>
              <a:t> attack</a:t>
            </a:r>
            <a:endParaRPr/>
          </a:p>
        </p:txBody>
      </p:sp>
      <p:cxnSp>
        <p:nvCxnSpPr>
          <p:cNvPr id="194" name="Google Shape;194;p30"/>
          <p:cNvCxnSpPr/>
          <p:nvPr/>
        </p:nvCxnSpPr>
        <p:spPr>
          <a:xfrm>
            <a:off x="407179" y="1195550"/>
            <a:ext cx="621600" cy="0"/>
          </a:xfrm>
          <a:prstGeom prst="straightConnector1">
            <a:avLst/>
          </a:prstGeom>
          <a:noFill/>
          <a:ln cap="flat" cmpd="sng" w="76200">
            <a:solidFill>
              <a:srgbClr val="8900E1"/>
            </a:solidFill>
            <a:prstDash val="solid"/>
            <a:round/>
            <a:headEnd len="med" w="med" type="none"/>
            <a:tailEnd len="med" w="med" type="none"/>
          </a:ln>
        </p:spPr>
      </p:cxnSp>
      <p:pic>
        <p:nvPicPr>
          <p:cNvPr id="195" name="Google Shape;195;p30"/>
          <p:cNvPicPr preferRelativeResize="0"/>
          <p:nvPr/>
        </p:nvPicPr>
        <p:blipFill>
          <a:blip r:embed="rId3">
            <a:alphaModFix/>
          </a:blip>
          <a:stretch>
            <a:fillRect/>
          </a:stretch>
        </p:blipFill>
        <p:spPr>
          <a:xfrm>
            <a:off x="1666900" y="1338975"/>
            <a:ext cx="5714500" cy="293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Auto-PGD</a:t>
            </a:r>
            <a:r>
              <a:rPr lang="en">
                <a:solidFill>
                  <a:schemeClr val="dk1"/>
                </a:solidFill>
              </a:rPr>
              <a:t> attack</a:t>
            </a:r>
            <a:endParaRPr/>
          </a:p>
        </p:txBody>
      </p:sp>
      <p:cxnSp>
        <p:nvCxnSpPr>
          <p:cNvPr id="201" name="Google Shape;201;p31"/>
          <p:cNvCxnSpPr/>
          <p:nvPr/>
        </p:nvCxnSpPr>
        <p:spPr>
          <a:xfrm>
            <a:off x="407179" y="12960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202" name="Google Shape;202;p31"/>
          <p:cNvGraphicFramePr/>
          <p:nvPr/>
        </p:nvGraphicFramePr>
        <p:xfrm>
          <a:off x="454425" y="2884775"/>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ctr">
                        <a:spcBef>
                          <a:spcPts val="0"/>
                        </a:spcBef>
                        <a:spcAft>
                          <a:spcPts val="0"/>
                        </a:spcAft>
                        <a:buNone/>
                      </a:pPr>
                      <a:r>
                        <a:rPr lang="en"/>
                        <a:t>0.68</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ctr">
                        <a:spcBef>
                          <a:spcPts val="0"/>
                        </a:spcBef>
                        <a:spcAft>
                          <a:spcPts val="0"/>
                        </a:spcAft>
                        <a:buNone/>
                      </a:pPr>
                      <a:r>
                        <a:rPr lang="en"/>
                        <a:t>0.94</a:t>
                      </a:r>
                      <a:endParaRPr/>
                    </a:p>
                  </a:txBody>
                  <a:tcPr marT="91425" marB="91425" marR="91425" marL="91425"/>
                </a:tc>
                <a:tc>
                  <a:txBody>
                    <a:bodyPr/>
                    <a:lstStyle/>
                    <a:p>
                      <a:pPr indent="0" lvl="0" marL="0" rtl="0" algn="ctr">
                        <a:spcBef>
                          <a:spcPts val="0"/>
                        </a:spcBef>
                        <a:spcAft>
                          <a:spcPts val="0"/>
                        </a:spcAft>
                        <a:buNone/>
                      </a:pPr>
                      <a:r>
                        <a:rPr lang="en"/>
                        <a:t>0.97</a:t>
                      </a:r>
                      <a:endParaRPr/>
                    </a:p>
                  </a:txBody>
                  <a:tcPr marT="91425" marB="91425" marR="91425" marL="91425"/>
                </a:tc>
              </a:tr>
            </a:tbl>
          </a:graphicData>
        </a:graphic>
      </p:graphicFrame>
      <p:sp>
        <p:nvSpPr>
          <p:cNvPr id="203" name="Google Shape;203;p31"/>
          <p:cNvSpPr txBox="1"/>
          <p:nvPr/>
        </p:nvSpPr>
        <p:spPr>
          <a:xfrm>
            <a:off x="415400" y="1515875"/>
            <a:ext cx="8188200" cy="12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Parameters:</a:t>
            </a:r>
            <a:endParaRPr b="1"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epsilon=0.01</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batch size=32</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2"/>
                </a:solidFill>
                <a:latin typeface="Montserrat"/>
                <a:ea typeface="Montserrat"/>
                <a:cs typeface="Montserrat"/>
                <a:sym typeface="Montserrat"/>
              </a:rPr>
              <a:t>Retraining Data </a:t>
            </a:r>
            <a:r>
              <a:rPr lang="en" sz="1500">
                <a:solidFill>
                  <a:schemeClr val="dk2"/>
                </a:solidFill>
                <a:latin typeface="Montserrat"/>
                <a:ea typeface="Montserrat"/>
                <a:cs typeface="Montserrat"/>
                <a:sym typeface="Montserrat"/>
              </a:rPr>
              <a:t>- 25% Adv + 100% Clean Training</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33333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DDN</a:t>
            </a:r>
            <a:r>
              <a:rPr lang="en">
                <a:solidFill>
                  <a:schemeClr val="dk1"/>
                </a:solidFill>
              </a:rPr>
              <a:t> attack</a:t>
            </a:r>
            <a:endParaRPr/>
          </a:p>
        </p:txBody>
      </p:sp>
      <p:cxnSp>
        <p:nvCxnSpPr>
          <p:cNvPr id="209" name="Google Shape;209;p32"/>
          <p:cNvCxnSpPr/>
          <p:nvPr/>
        </p:nvCxnSpPr>
        <p:spPr>
          <a:xfrm>
            <a:off x="433504" y="1315775"/>
            <a:ext cx="621600" cy="0"/>
          </a:xfrm>
          <a:prstGeom prst="straightConnector1">
            <a:avLst/>
          </a:prstGeom>
          <a:noFill/>
          <a:ln cap="flat" cmpd="sng" w="76200">
            <a:solidFill>
              <a:srgbClr val="8900E1"/>
            </a:solidFill>
            <a:prstDash val="solid"/>
            <a:round/>
            <a:headEnd len="med" w="med" type="none"/>
            <a:tailEnd len="med" w="med" type="none"/>
          </a:ln>
        </p:spPr>
      </p:cxnSp>
      <p:pic>
        <p:nvPicPr>
          <p:cNvPr id="210" name="Google Shape;210;p32"/>
          <p:cNvPicPr preferRelativeResize="0"/>
          <p:nvPr/>
        </p:nvPicPr>
        <p:blipFill>
          <a:blip r:embed="rId3">
            <a:alphaModFix/>
          </a:blip>
          <a:stretch>
            <a:fillRect/>
          </a:stretch>
        </p:blipFill>
        <p:spPr>
          <a:xfrm>
            <a:off x="5066275" y="57075"/>
            <a:ext cx="3929712" cy="5029350"/>
          </a:xfrm>
          <a:prstGeom prst="rect">
            <a:avLst/>
          </a:prstGeom>
          <a:noFill/>
          <a:ln>
            <a:noFill/>
          </a:ln>
        </p:spPr>
      </p:pic>
      <p:pic>
        <p:nvPicPr>
          <p:cNvPr id="211" name="Google Shape;211;p32"/>
          <p:cNvPicPr preferRelativeResize="0"/>
          <p:nvPr/>
        </p:nvPicPr>
        <p:blipFill>
          <a:blip r:embed="rId4">
            <a:alphaModFix/>
          </a:blip>
          <a:stretch>
            <a:fillRect/>
          </a:stretch>
        </p:blipFill>
        <p:spPr>
          <a:xfrm>
            <a:off x="1438275" y="1315775"/>
            <a:ext cx="3423674" cy="34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DDN</a:t>
            </a:r>
            <a:r>
              <a:rPr lang="en">
                <a:solidFill>
                  <a:schemeClr val="dk1"/>
                </a:solidFill>
              </a:rPr>
              <a:t> attack</a:t>
            </a:r>
            <a:endParaRPr/>
          </a:p>
        </p:txBody>
      </p:sp>
      <p:cxnSp>
        <p:nvCxnSpPr>
          <p:cNvPr id="217" name="Google Shape;217;p33"/>
          <p:cNvCxnSpPr/>
          <p:nvPr/>
        </p:nvCxnSpPr>
        <p:spPr>
          <a:xfrm>
            <a:off x="407179" y="13026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218" name="Google Shape;218;p33"/>
          <p:cNvGraphicFramePr/>
          <p:nvPr/>
        </p:nvGraphicFramePr>
        <p:xfrm>
          <a:off x="597150" y="2928275"/>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ctr">
                        <a:spcBef>
                          <a:spcPts val="0"/>
                        </a:spcBef>
                        <a:spcAft>
                          <a:spcPts val="0"/>
                        </a:spcAft>
                        <a:buNone/>
                      </a:pPr>
                      <a:r>
                        <a:rPr lang="en"/>
                        <a:t>0.824</a:t>
                      </a:r>
                      <a:endParaRPr/>
                    </a:p>
                  </a:txBody>
                  <a:tcPr marT="91425" marB="91425" marR="91425" marL="91425"/>
                </a:tc>
                <a:tc>
                  <a:txBody>
                    <a:bodyPr/>
                    <a:lstStyle/>
                    <a:p>
                      <a:pPr indent="0" lvl="0" marL="0" rtl="0" algn="ctr">
                        <a:spcBef>
                          <a:spcPts val="0"/>
                        </a:spcBef>
                        <a:spcAft>
                          <a:spcPts val="0"/>
                        </a:spcAft>
                        <a:buNone/>
                      </a:pPr>
                      <a:r>
                        <a:rPr lang="en"/>
                        <a:t>0.9979</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ctr">
                        <a:spcBef>
                          <a:spcPts val="0"/>
                        </a:spcBef>
                        <a:spcAft>
                          <a:spcPts val="0"/>
                        </a:spcAft>
                        <a:buNone/>
                      </a:pPr>
                      <a:r>
                        <a:rPr lang="en"/>
                        <a:t>0.914</a:t>
                      </a:r>
                      <a:endParaRPr/>
                    </a:p>
                  </a:txBody>
                  <a:tcPr marT="91425" marB="91425" marR="91425" marL="91425"/>
                </a:tc>
                <a:tc>
                  <a:txBody>
                    <a:bodyPr/>
                    <a:lstStyle/>
                    <a:p>
                      <a:pPr indent="0" lvl="0" marL="0" rtl="0" algn="ctr">
                        <a:spcBef>
                          <a:spcPts val="0"/>
                        </a:spcBef>
                        <a:spcAft>
                          <a:spcPts val="0"/>
                        </a:spcAft>
                        <a:buNone/>
                      </a:pPr>
                      <a:r>
                        <a:rPr lang="en"/>
                        <a:t>0.970</a:t>
                      </a:r>
                      <a:endParaRPr/>
                    </a:p>
                  </a:txBody>
                  <a:tcPr marT="91425" marB="91425" marR="91425" marL="91425"/>
                </a:tc>
              </a:tr>
            </a:tbl>
          </a:graphicData>
        </a:graphic>
      </p:graphicFrame>
      <p:sp>
        <p:nvSpPr>
          <p:cNvPr id="219" name="Google Shape;219;p33"/>
          <p:cNvSpPr txBox="1"/>
          <p:nvPr/>
        </p:nvSpPr>
        <p:spPr>
          <a:xfrm>
            <a:off x="393650" y="1439750"/>
            <a:ext cx="80796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33333"/>
                </a:solidFill>
                <a:latin typeface="Montserrat"/>
                <a:ea typeface="Montserrat"/>
                <a:cs typeface="Montserrat"/>
                <a:sym typeface="Montserrat"/>
              </a:rPr>
              <a:t>Parameters:</a:t>
            </a:r>
            <a:endParaRPr b="1"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epsilon=0.01</a:t>
            </a:r>
            <a:endParaRPr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num_steps=40</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sz="1500">
                <a:solidFill>
                  <a:srgbClr val="333333"/>
                </a:solidFill>
                <a:latin typeface="Montserrat"/>
                <a:ea typeface="Montserrat"/>
                <a:cs typeface="Montserrat"/>
                <a:sym typeface="Montserrat"/>
              </a:rPr>
              <a:t>Retraining Data </a:t>
            </a:r>
            <a:r>
              <a:rPr lang="en" sz="1500">
                <a:solidFill>
                  <a:srgbClr val="333333"/>
                </a:solidFill>
                <a:latin typeface="Montserrat"/>
                <a:ea typeface="Montserrat"/>
                <a:cs typeface="Montserrat"/>
                <a:sym typeface="Montserrat"/>
              </a:rPr>
              <a:t>- 25% Adv + 100% Clean Training</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33333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153075"/>
            <a:ext cx="8424900" cy="14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Deepfool</a:t>
            </a:r>
            <a:r>
              <a:rPr lang="en">
                <a:solidFill>
                  <a:schemeClr val="dk1"/>
                </a:solidFill>
              </a:rPr>
              <a:t> attack</a:t>
            </a:r>
            <a:endParaRPr/>
          </a:p>
        </p:txBody>
      </p:sp>
      <p:cxnSp>
        <p:nvCxnSpPr>
          <p:cNvPr id="225" name="Google Shape;225;p34"/>
          <p:cNvCxnSpPr/>
          <p:nvPr/>
        </p:nvCxnSpPr>
        <p:spPr>
          <a:xfrm>
            <a:off x="460754" y="870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226" name="Google Shape;226;p34"/>
          <p:cNvPicPr preferRelativeResize="0"/>
          <p:nvPr/>
        </p:nvPicPr>
        <p:blipFill>
          <a:blip r:embed="rId3">
            <a:alphaModFix/>
          </a:blip>
          <a:stretch>
            <a:fillRect/>
          </a:stretch>
        </p:blipFill>
        <p:spPr>
          <a:xfrm>
            <a:off x="386025" y="1012700"/>
            <a:ext cx="8371948" cy="3940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Deepfool</a:t>
            </a:r>
            <a:r>
              <a:rPr lang="en">
                <a:solidFill>
                  <a:schemeClr val="dk1"/>
                </a:solidFill>
              </a:rPr>
              <a:t> attack</a:t>
            </a:r>
            <a:endParaRPr/>
          </a:p>
        </p:txBody>
      </p:sp>
      <p:cxnSp>
        <p:nvCxnSpPr>
          <p:cNvPr id="232" name="Google Shape;232;p35"/>
          <p:cNvCxnSpPr/>
          <p:nvPr/>
        </p:nvCxnSpPr>
        <p:spPr>
          <a:xfrm>
            <a:off x="407179" y="1236850"/>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233" name="Google Shape;233;p35"/>
          <p:cNvGraphicFramePr/>
          <p:nvPr/>
        </p:nvGraphicFramePr>
        <p:xfrm>
          <a:off x="502275" y="2884775"/>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ctr">
                        <a:spcBef>
                          <a:spcPts val="0"/>
                        </a:spcBef>
                        <a:spcAft>
                          <a:spcPts val="0"/>
                        </a:spcAft>
                        <a:buNone/>
                      </a:pPr>
                      <a:r>
                        <a:rPr lang="en"/>
                        <a:t>0.43546</a:t>
                      </a:r>
                      <a:endParaRPr/>
                    </a:p>
                  </a:txBody>
                  <a:tcPr marT="91425" marB="91425" marR="91425" marL="91425"/>
                </a:tc>
                <a:tc>
                  <a:txBody>
                    <a:bodyPr/>
                    <a:lstStyle/>
                    <a:p>
                      <a:pPr indent="0" lvl="0" marL="0" rtl="0" algn="ctr">
                        <a:spcBef>
                          <a:spcPts val="0"/>
                        </a:spcBef>
                        <a:spcAft>
                          <a:spcPts val="0"/>
                        </a:spcAft>
                        <a:buNone/>
                      </a:pPr>
                      <a:r>
                        <a:rPr lang="en"/>
                        <a:t>0.91</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ctr">
                        <a:spcBef>
                          <a:spcPts val="0"/>
                        </a:spcBef>
                        <a:spcAft>
                          <a:spcPts val="0"/>
                        </a:spcAft>
                        <a:buNone/>
                      </a:pPr>
                      <a:r>
                        <a:rPr lang="en"/>
                        <a:t>0.019</a:t>
                      </a:r>
                      <a:endParaRPr/>
                    </a:p>
                  </a:txBody>
                  <a:tcPr marT="91425" marB="91425" marR="91425" marL="91425"/>
                </a:tc>
                <a:tc>
                  <a:txBody>
                    <a:bodyPr/>
                    <a:lstStyle/>
                    <a:p>
                      <a:pPr indent="0" lvl="0" marL="0" rtl="0" algn="ctr">
                        <a:spcBef>
                          <a:spcPts val="0"/>
                        </a:spcBef>
                        <a:spcAft>
                          <a:spcPts val="0"/>
                        </a:spcAft>
                        <a:buNone/>
                      </a:pPr>
                      <a:r>
                        <a:rPr lang="en"/>
                        <a:t>0.965</a:t>
                      </a:r>
                      <a:endParaRPr/>
                    </a:p>
                  </a:txBody>
                  <a:tcPr marT="91425" marB="91425" marR="91425" marL="91425"/>
                </a:tc>
              </a:tr>
            </a:tbl>
          </a:graphicData>
        </a:graphic>
      </p:graphicFrame>
      <p:sp>
        <p:nvSpPr>
          <p:cNvPr id="234" name="Google Shape;234;p35"/>
          <p:cNvSpPr txBox="1"/>
          <p:nvPr/>
        </p:nvSpPr>
        <p:spPr>
          <a:xfrm>
            <a:off x="393650" y="1439750"/>
            <a:ext cx="80796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33333"/>
                </a:solidFill>
                <a:latin typeface="Montserrat"/>
                <a:ea typeface="Montserrat"/>
                <a:cs typeface="Montserrat"/>
                <a:sym typeface="Montserrat"/>
              </a:rPr>
              <a:t>Parameters:</a:t>
            </a:r>
            <a:endParaRPr b="1"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max_iter</a:t>
            </a:r>
            <a:r>
              <a:rPr lang="en" sz="1500">
                <a:solidFill>
                  <a:srgbClr val="333333"/>
                </a:solidFill>
                <a:latin typeface="Montserrat"/>
                <a:ea typeface="Montserrat"/>
                <a:cs typeface="Montserrat"/>
                <a:sym typeface="Montserrat"/>
              </a:rPr>
              <a:t>=100</a:t>
            </a:r>
            <a:endParaRPr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Logits models (instead of softmax probability model)</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sz="1500">
                <a:solidFill>
                  <a:srgbClr val="333333"/>
                </a:solidFill>
                <a:latin typeface="Montserrat"/>
                <a:ea typeface="Montserrat"/>
                <a:cs typeface="Montserrat"/>
                <a:sym typeface="Montserrat"/>
              </a:rPr>
              <a:t>Retraining Data </a:t>
            </a:r>
            <a:r>
              <a:rPr lang="en" sz="1500">
                <a:solidFill>
                  <a:srgbClr val="333333"/>
                </a:solidFill>
                <a:latin typeface="Montserrat"/>
                <a:ea typeface="Montserrat"/>
                <a:cs typeface="Montserrat"/>
                <a:sym typeface="Montserrat"/>
              </a:rPr>
              <a:t>- 25% Adv + 100% Clean Training</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333333"/>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Patch</a:t>
            </a:r>
            <a:r>
              <a:rPr lang="en">
                <a:solidFill>
                  <a:schemeClr val="dk1"/>
                </a:solidFill>
              </a:rPr>
              <a:t> attack</a:t>
            </a:r>
            <a:endParaRPr/>
          </a:p>
        </p:txBody>
      </p:sp>
      <p:cxnSp>
        <p:nvCxnSpPr>
          <p:cNvPr id="240" name="Google Shape;240;p36"/>
          <p:cNvCxnSpPr/>
          <p:nvPr/>
        </p:nvCxnSpPr>
        <p:spPr>
          <a:xfrm>
            <a:off x="407179" y="1335500"/>
            <a:ext cx="621600" cy="0"/>
          </a:xfrm>
          <a:prstGeom prst="straightConnector1">
            <a:avLst/>
          </a:prstGeom>
          <a:noFill/>
          <a:ln cap="flat" cmpd="sng" w="76200">
            <a:solidFill>
              <a:srgbClr val="8900E1"/>
            </a:solidFill>
            <a:prstDash val="solid"/>
            <a:round/>
            <a:headEnd len="med" w="med" type="none"/>
            <a:tailEnd len="med" w="med" type="none"/>
          </a:ln>
        </p:spPr>
      </p:cxnSp>
      <p:sp>
        <p:nvSpPr>
          <p:cNvPr id="241" name="Google Shape;241;p36"/>
          <p:cNvSpPr txBox="1"/>
          <p:nvPr/>
        </p:nvSpPr>
        <p:spPr>
          <a:xfrm>
            <a:off x="7625650" y="2661650"/>
            <a:ext cx="62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42" name="Google Shape;242;p36"/>
          <p:cNvPicPr preferRelativeResize="0"/>
          <p:nvPr/>
        </p:nvPicPr>
        <p:blipFill>
          <a:blip r:embed="rId3">
            <a:alphaModFix/>
          </a:blip>
          <a:stretch>
            <a:fillRect/>
          </a:stretch>
        </p:blipFill>
        <p:spPr>
          <a:xfrm>
            <a:off x="407175" y="2294025"/>
            <a:ext cx="4199000" cy="1885550"/>
          </a:xfrm>
          <a:prstGeom prst="rect">
            <a:avLst/>
          </a:prstGeom>
          <a:noFill/>
          <a:ln>
            <a:noFill/>
          </a:ln>
        </p:spPr>
      </p:pic>
      <p:pic>
        <p:nvPicPr>
          <p:cNvPr id="243" name="Google Shape;243;p36"/>
          <p:cNvPicPr preferRelativeResize="0"/>
          <p:nvPr/>
        </p:nvPicPr>
        <p:blipFill>
          <a:blip r:embed="rId4">
            <a:alphaModFix/>
          </a:blip>
          <a:stretch>
            <a:fillRect/>
          </a:stretch>
        </p:blipFill>
        <p:spPr>
          <a:xfrm>
            <a:off x="4845848" y="1452723"/>
            <a:ext cx="1202650" cy="1202650"/>
          </a:xfrm>
          <a:prstGeom prst="rect">
            <a:avLst/>
          </a:prstGeom>
          <a:noFill/>
          <a:ln>
            <a:noFill/>
          </a:ln>
        </p:spPr>
      </p:pic>
      <p:pic>
        <p:nvPicPr>
          <p:cNvPr id="244" name="Google Shape;244;p36"/>
          <p:cNvPicPr preferRelativeResize="0"/>
          <p:nvPr/>
        </p:nvPicPr>
        <p:blipFill>
          <a:blip r:embed="rId5">
            <a:alphaModFix/>
          </a:blip>
          <a:stretch>
            <a:fillRect/>
          </a:stretch>
        </p:blipFill>
        <p:spPr>
          <a:xfrm>
            <a:off x="7355497" y="1962722"/>
            <a:ext cx="621600" cy="621600"/>
          </a:xfrm>
          <a:prstGeom prst="rect">
            <a:avLst/>
          </a:prstGeom>
          <a:noFill/>
          <a:ln>
            <a:noFill/>
          </a:ln>
        </p:spPr>
      </p:pic>
      <p:pic>
        <p:nvPicPr>
          <p:cNvPr id="245" name="Google Shape;245;p36"/>
          <p:cNvPicPr preferRelativeResize="0"/>
          <p:nvPr/>
        </p:nvPicPr>
        <p:blipFill>
          <a:blip r:embed="rId6">
            <a:alphaModFix/>
          </a:blip>
          <a:stretch>
            <a:fillRect/>
          </a:stretch>
        </p:blipFill>
        <p:spPr>
          <a:xfrm>
            <a:off x="6048500" y="3449825"/>
            <a:ext cx="1307000" cy="1307000"/>
          </a:xfrm>
          <a:prstGeom prst="rect">
            <a:avLst/>
          </a:prstGeom>
          <a:noFill/>
          <a:ln>
            <a:noFill/>
          </a:ln>
        </p:spPr>
      </p:pic>
      <p:cxnSp>
        <p:nvCxnSpPr>
          <p:cNvPr id="246" name="Google Shape;246;p36"/>
          <p:cNvCxnSpPr>
            <a:stCxn id="244" idx="2"/>
            <a:endCxn id="245" idx="0"/>
          </p:cNvCxnSpPr>
          <p:nvPr/>
        </p:nvCxnSpPr>
        <p:spPr>
          <a:xfrm flipH="1">
            <a:off x="6702097" y="2584322"/>
            <a:ext cx="964200" cy="8655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36"/>
          <p:cNvCxnSpPr>
            <a:stCxn id="243" idx="3"/>
            <a:endCxn id="244" idx="1"/>
          </p:cNvCxnSpPr>
          <p:nvPr/>
        </p:nvCxnSpPr>
        <p:spPr>
          <a:xfrm>
            <a:off x="6048498" y="2054048"/>
            <a:ext cx="1307100" cy="21960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36"/>
          <p:cNvSpPr txBox="1"/>
          <p:nvPr/>
        </p:nvSpPr>
        <p:spPr>
          <a:xfrm>
            <a:off x="6439225" y="1759800"/>
            <a:ext cx="508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a:t>
            </a:r>
            <a:endParaRPr sz="1800">
              <a:solidFill>
                <a:srgbClr val="333333"/>
              </a:solidFill>
              <a:latin typeface="Montserrat"/>
              <a:ea typeface="Montserrat"/>
              <a:cs typeface="Montserrat"/>
              <a:sym typeface="Montserrat"/>
            </a:endParaRPr>
          </a:p>
        </p:txBody>
      </p:sp>
      <p:sp>
        <p:nvSpPr>
          <p:cNvPr id="249" name="Google Shape;249;p36"/>
          <p:cNvSpPr txBox="1"/>
          <p:nvPr/>
        </p:nvSpPr>
        <p:spPr>
          <a:xfrm>
            <a:off x="7217000" y="2869925"/>
            <a:ext cx="508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a:t>
            </a:r>
            <a:endParaRPr sz="1800">
              <a:solidFill>
                <a:srgbClr val="333333"/>
              </a:solidFill>
              <a:latin typeface="Montserrat"/>
              <a:ea typeface="Montserrat"/>
              <a:cs typeface="Montserrat"/>
              <a:sym typeface="Montserrat"/>
            </a:endParaRPr>
          </a:p>
        </p:txBody>
      </p:sp>
      <p:sp>
        <p:nvSpPr>
          <p:cNvPr id="250" name="Google Shape;250;p36"/>
          <p:cNvSpPr txBox="1"/>
          <p:nvPr/>
        </p:nvSpPr>
        <p:spPr>
          <a:xfrm>
            <a:off x="5012200" y="2740275"/>
            <a:ext cx="1119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Open</a:t>
            </a:r>
            <a:endParaRPr>
              <a:solidFill>
                <a:srgbClr val="333333"/>
              </a:solidFill>
              <a:latin typeface="Montserrat"/>
              <a:ea typeface="Montserrat"/>
              <a:cs typeface="Montserrat"/>
              <a:sym typeface="Montserrat"/>
            </a:endParaRPr>
          </a:p>
        </p:txBody>
      </p:sp>
      <p:sp>
        <p:nvSpPr>
          <p:cNvPr id="251" name="Google Shape;251;p36"/>
          <p:cNvSpPr txBox="1"/>
          <p:nvPr/>
        </p:nvSpPr>
        <p:spPr>
          <a:xfrm>
            <a:off x="6133825" y="4756825"/>
            <a:ext cx="1119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Closed</a:t>
            </a:r>
            <a:endParaRPr>
              <a:solidFill>
                <a:srgbClr val="33333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Patch</a:t>
            </a:r>
            <a:r>
              <a:rPr lang="en">
                <a:solidFill>
                  <a:schemeClr val="dk1"/>
                </a:solidFill>
              </a:rPr>
              <a:t> attack</a:t>
            </a:r>
            <a:endParaRPr/>
          </a:p>
        </p:txBody>
      </p:sp>
      <p:cxnSp>
        <p:nvCxnSpPr>
          <p:cNvPr id="257" name="Google Shape;257;p37"/>
          <p:cNvCxnSpPr/>
          <p:nvPr/>
        </p:nvCxnSpPr>
        <p:spPr>
          <a:xfrm>
            <a:off x="440054" y="12960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258" name="Google Shape;258;p37"/>
          <p:cNvGraphicFramePr/>
          <p:nvPr/>
        </p:nvGraphicFramePr>
        <p:xfrm>
          <a:off x="597150" y="3046375"/>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ctr">
                        <a:spcBef>
                          <a:spcPts val="0"/>
                        </a:spcBef>
                        <a:spcAft>
                          <a:spcPts val="0"/>
                        </a:spcAft>
                        <a:buNone/>
                      </a:pPr>
                      <a:r>
                        <a:rPr lang="en"/>
                        <a:t>0.54</a:t>
                      </a:r>
                      <a:endParaRPr/>
                    </a:p>
                  </a:txBody>
                  <a:tcPr marT="91425" marB="91425" marR="91425" marL="91425"/>
                </a:tc>
                <a:tc>
                  <a:txBody>
                    <a:bodyPr/>
                    <a:lstStyle/>
                    <a:p>
                      <a:pPr indent="0" lvl="0" marL="0" rtl="0" algn="ctr">
                        <a:spcBef>
                          <a:spcPts val="0"/>
                        </a:spcBef>
                        <a:spcAft>
                          <a:spcPts val="0"/>
                        </a:spcAft>
                        <a:buNone/>
                      </a:pPr>
                      <a:r>
                        <a:rPr lang="en"/>
                        <a:t>0.91</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ctr">
                        <a:spcBef>
                          <a:spcPts val="0"/>
                        </a:spcBef>
                        <a:spcAft>
                          <a:spcPts val="0"/>
                        </a:spcAft>
                        <a:buNone/>
                      </a:pPr>
                      <a:r>
                        <a:rPr lang="en"/>
                        <a:t>0.400</a:t>
                      </a:r>
                      <a:endParaRPr/>
                    </a:p>
                  </a:txBody>
                  <a:tcPr marT="91425" marB="91425" marR="91425" marL="91425"/>
                </a:tc>
                <a:tc>
                  <a:txBody>
                    <a:bodyPr/>
                    <a:lstStyle/>
                    <a:p>
                      <a:pPr indent="0" lvl="0" marL="0" rtl="0" algn="ctr">
                        <a:spcBef>
                          <a:spcPts val="0"/>
                        </a:spcBef>
                        <a:spcAft>
                          <a:spcPts val="0"/>
                        </a:spcAft>
                        <a:buNone/>
                      </a:pPr>
                      <a:r>
                        <a:rPr lang="en"/>
                        <a:t>0.977</a:t>
                      </a:r>
                      <a:endParaRPr/>
                    </a:p>
                  </a:txBody>
                  <a:tcPr marT="91425" marB="91425" marR="91425" marL="91425"/>
                </a:tc>
              </a:tr>
            </a:tbl>
          </a:graphicData>
        </a:graphic>
      </p:graphicFrame>
      <p:sp>
        <p:nvSpPr>
          <p:cNvPr id="259" name="Google Shape;259;p37"/>
          <p:cNvSpPr txBox="1"/>
          <p:nvPr/>
        </p:nvSpPr>
        <p:spPr>
          <a:xfrm>
            <a:off x="393650" y="1439750"/>
            <a:ext cx="80796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Montserrat"/>
                <a:ea typeface="Montserrat"/>
                <a:cs typeface="Montserrat"/>
                <a:sym typeface="Montserrat"/>
              </a:rPr>
              <a:t>Parameters:</a:t>
            </a:r>
            <a:endParaRPr b="1">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Images Consider for Patch </a:t>
            </a:r>
            <a:r>
              <a:rPr lang="en">
                <a:solidFill>
                  <a:srgbClr val="333333"/>
                </a:solidFill>
                <a:latin typeface="Montserrat"/>
                <a:ea typeface="Montserrat"/>
                <a:cs typeface="Montserrat"/>
                <a:sym typeface="Montserrat"/>
              </a:rPr>
              <a:t>=100</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batch size - 64</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learning_rate=5000., max_iter=100</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a:solidFill>
                  <a:srgbClr val="333333"/>
                </a:solidFill>
                <a:latin typeface="Montserrat"/>
                <a:ea typeface="Montserrat"/>
                <a:cs typeface="Montserrat"/>
                <a:sym typeface="Montserrat"/>
              </a:rPr>
              <a:t>Retraining Data </a:t>
            </a:r>
            <a:r>
              <a:rPr lang="en">
                <a:solidFill>
                  <a:srgbClr val="333333"/>
                </a:solidFill>
                <a:latin typeface="Montserrat"/>
                <a:ea typeface="Montserrat"/>
                <a:cs typeface="Montserrat"/>
                <a:sym typeface="Montserrat"/>
              </a:rPr>
              <a:t>- 25% Adv + 100% Clean Training</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33333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Benefits (NA</a:t>
            </a:r>
            <a:r>
              <a:rPr lang="en">
                <a:solidFill>
                  <a:srgbClr val="FF0000"/>
                </a:solidFill>
              </a:rPr>
              <a:t>B</a:t>
            </a:r>
            <a:r>
              <a:rPr lang="en">
                <a:solidFill>
                  <a:schemeClr val="dk1"/>
                </a:solidFill>
              </a:rPr>
              <a:t>C)</a:t>
            </a:r>
            <a:endParaRPr/>
          </a:p>
        </p:txBody>
      </p:sp>
      <p:sp>
        <p:nvSpPr>
          <p:cNvPr id="265" name="Google Shape;265;p38"/>
          <p:cNvSpPr txBox="1"/>
          <p:nvPr>
            <p:ph idx="1" type="body"/>
          </p:nvPr>
        </p:nvSpPr>
        <p:spPr>
          <a:xfrm>
            <a:off x="407175" y="1539100"/>
            <a:ext cx="7776300" cy="27369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400"/>
              <a:buFont typeface="Roboto"/>
              <a:buNone/>
            </a:pPr>
            <a:r>
              <a:rPr b="1" lang="en" sz="1400">
                <a:solidFill>
                  <a:schemeClr val="dk1"/>
                </a:solidFill>
                <a:latin typeface="Roboto"/>
                <a:ea typeface="Roboto"/>
                <a:cs typeface="Roboto"/>
                <a:sym typeface="Roboto"/>
              </a:rPr>
              <a:t>Enhanced Safety</a:t>
            </a:r>
            <a:endParaRPr b="1" sz="14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Reduces accident risks with more reliable detection.</a:t>
            </a:r>
            <a:endParaRPr>
              <a:solidFill>
                <a:schemeClr val="dk2"/>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400"/>
              <a:buFont typeface="Roboto"/>
              <a:buNone/>
            </a:pPr>
            <a:r>
              <a:rPr b="1" lang="en" sz="1400">
                <a:solidFill>
                  <a:schemeClr val="dk1"/>
                </a:solidFill>
                <a:latin typeface="Roboto"/>
                <a:ea typeface="Roboto"/>
                <a:cs typeface="Roboto"/>
                <a:sym typeface="Roboto"/>
              </a:rPr>
              <a:t>Greater Accuracy</a:t>
            </a:r>
            <a:endParaRPr b="1" sz="14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Improves model performance in identifying drowsiness.</a:t>
            </a:r>
            <a:endParaRPr>
              <a:solidFill>
                <a:schemeClr val="dk2"/>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400"/>
              <a:buFont typeface="Roboto"/>
              <a:buNone/>
            </a:pPr>
            <a:r>
              <a:rPr b="1" lang="en" sz="1400">
                <a:solidFill>
                  <a:schemeClr val="dk1"/>
                </a:solidFill>
                <a:latin typeface="Roboto"/>
                <a:ea typeface="Roboto"/>
                <a:cs typeface="Roboto"/>
                <a:sym typeface="Roboto"/>
              </a:rPr>
              <a:t>Increased Resilience</a:t>
            </a:r>
            <a:endParaRPr b="1" sz="14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Strengthens defenses against adversarial attacks.</a:t>
            </a:r>
            <a:endParaRPr>
              <a:solidFill>
                <a:schemeClr val="dk2"/>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400"/>
              <a:buFont typeface="Roboto"/>
              <a:buNone/>
            </a:pPr>
            <a:r>
              <a:rPr b="1" lang="en" sz="1400">
                <a:solidFill>
                  <a:schemeClr val="dk1"/>
                </a:solidFill>
                <a:latin typeface="Roboto"/>
                <a:ea typeface="Roboto"/>
                <a:cs typeface="Roboto"/>
                <a:sym typeface="Roboto"/>
              </a:rPr>
              <a:t>Broader Research Contributions</a:t>
            </a:r>
            <a:endParaRPr b="1" sz="14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Offers insights for AI security and robustness.</a:t>
            </a:r>
            <a:endParaRPr>
              <a:solidFill>
                <a:schemeClr val="dk2"/>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400"/>
              <a:buFont typeface="Roboto"/>
              <a:buNone/>
            </a:pPr>
            <a:r>
              <a:rPr b="1" lang="en" sz="1400">
                <a:solidFill>
                  <a:schemeClr val="dk1"/>
                </a:solidFill>
                <a:latin typeface="Roboto"/>
                <a:ea typeface="Roboto"/>
                <a:cs typeface="Roboto"/>
                <a:sym typeface="Roboto"/>
              </a:rPr>
              <a:t>Wider Sector Application</a:t>
            </a:r>
            <a:endParaRPr b="1" sz="14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Useful across automotive, industrial, and healthcare sectors.</a:t>
            </a:r>
            <a:endParaRPr>
              <a:solidFill>
                <a:schemeClr val="dk2"/>
              </a:solidFill>
              <a:latin typeface="Roboto"/>
              <a:ea typeface="Roboto"/>
              <a:cs typeface="Roboto"/>
              <a:sym typeface="Roboto"/>
            </a:endParaRPr>
          </a:p>
          <a:p>
            <a:pPr indent="0" lvl="0" marL="0" rtl="0" algn="l">
              <a:spcBef>
                <a:spcPts val="1500"/>
              </a:spcBef>
              <a:spcAft>
                <a:spcPts val="1600"/>
              </a:spcAft>
              <a:buNone/>
            </a:pPr>
            <a:r>
              <a:t/>
            </a:r>
            <a:endParaRPr>
              <a:solidFill>
                <a:schemeClr val="dk2"/>
              </a:solidFill>
            </a:endParaRPr>
          </a:p>
        </p:txBody>
      </p:sp>
      <p:cxnSp>
        <p:nvCxnSpPr>
          <p:cNvPr id="266" name="Google Shape;266;p38"/>
          <p:cNvCxnSpPr/>
          <p:nvPr/>
        </p:nvCxnSpPr>
        <p:spPr>
          <a:xfrm>
            <a:off x="407179" y="1308875"/>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281450"/>
            <a:ext cx="84249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Competition (NAB</a:t>
            </a:r>
            <a:r>
              <a:rPr lang="en">
                <a:solidFill>
                  <a:srgbClr val="FF0000"/>
                </a:solidFill>
              </a:rPr>
              <a:t>C</a:t>
            </a:r>
            <a:r>
              <a:rPr lang="en">
                <a:solidFill>
                  <a:schemeClr val="dk1"/>
                </a:solidFill>
              </a:rPr>
              <a:t>)</a:t>
            </a:r>
            <a:endParaRPr/>
          </a:p>
        </p:txBody>
      </p:sp>
      <p:cxnSp>
        <p:nvCxnSpPr>
          <p:cNvPr id="272" name="Google Shape;272;p39"/>
          <p:cNvCxnSpPr/>
          <p:nvPr/>
        </p:nvCxnSpPr>
        <p:spPr>
          <a:xfrm>
            <a:off x="466379" y="138777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273" name="Google Shape;273;p39"/>
          <p:cNvGraphicFramePr/>
          <p:nvPr/>
        </p:nvGraphicFramePr>
        <p:xfrm>
          <a:off x="1251100" y="983150"/>
          <a:ext cx="3000000" cy="3000000"/>
        </p:xfrm>
        <a:graphic>
          <a:graphicData uri="http://schemas.openxmlformats.org/drawingml/2006/table">
            <a:tbl>
              <a:tblPr>
                <a:noFill/>
                <a:tableStyleId>{8E245B1D-4B5F-4C41-BF4A-EE197529211F}</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sz="1200"/>
                    </a:p>
                  </a:txBody>
                  <a:tcPr marT="91425" marB="91425" marR="91425" marL="91425">
                    <a:lnR cap="flat" cmpd="sng" w="38100">
                      <a:solidFill>
                        <a:schemeClr val="dk2"/>
                      </a:solidFill>
                      <a:prstDash val="solid"/>
                      <a:round/>
                      <a:headEnd len="sm" w="sm" type="none"/>
                      <a:tailEnd len="sm" w="sm" type="none"/>
                    </a:lnR>
                  </a:tcPr>
                </a:tc>
                <a:tc gridSpan="2">
                  <a:txBody>
                    <a:bodyPr/>
                    <a:lstStyle/>
                    <a:p>
                      <a:pPr indent="0" lvl="0" marL="0" rtl="0" algn="ctr">
                        <a:spcBef>
                          <a:spcPts val="0"/>
                        </a:spcBef>
                        <a:spcAft>
                          <a:spcPts val="0"/>
                        </a:spcAft>
                        <a:buNone/>
                      </a:pPr>
                      <a:r>
                        <a:rPr b="1" lang="en" sz="1600"/>
                        <a:t>Mobilenet V2</a:t>
                      </a:r>
                      <a:endParaRPr b="1" sz="1600"/>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tcPr>
                </a:tc>
                <a:tc hMerge="1"/>
                <a:tc gridSpan="2">
                  <a:txBody>
                    <a:bodyPr/>
                    <a:lstStyle/>
                    <a:p>
                      <a:pPr indent="0" lvl="0" marL="0" rtl="0" algn="ctr">
                        <a:spcBef>
                          <a:spcPts val="0"/>
                        </a:spcBef>
                        <a:spcAft>
                          <a:spcPts val="0"/>
                        </a:spcAft>
                        <a:buNone/>
                      </a:pPr>
                      <a:r>
                        <a:rPr b="1" lang="en" sz="1600"/>
                        <a:t>Custom CNN</a:t>
                      </a:r>
                      <a:endParaRPr b="1" sz="1600"/>
                    </a:p>
                  </a:txBody>
                  <a:tcPr marT="91425" marB="91425" marR="91425" marL="91425">
                    <a:lnL cap="flat" cmpd="sng" w="38100">
                      <a:solidFill>
                        <a:schemeClr val="dk2"/>
                      </a:solidFill>
                      <a:prstDash val="solid"/>
                      <a:round/>
                      <a:headEnd len="sm" w="sm" type="none"/>
                      <a:tailEnd len="sm" w="sm" type="none"/>
                    </a:lnL>
                  </a:tcPr>
                </a:tc>
                <a:tc hMerge="1"/>
              </a:tr>
              <a:tr h="381000">
                <a:tc>
                  <a:txBody>
                    <a:bodyPr/>
                    <a:lstStyle/>
                    <a:p>
                      <a:pPr indent="0" lvl="0" marL="0" rtl="0" algn="l">
                        <a:spcBef>
                          <a:spcPts val="0"/>
                        </a:spcBef>
                        <a:spcAft>
                          <a:spcPts val="0"/>
                        </a:spcAft>
                        <a:buNone/>
                      </a:pPr>
                      <a:r>
                        <a:rPr lang="en" sz="1300"/>
                        <a:t>Parameters</a:t>
                      </a:r>
                      <a:endParaRPr sz="1300"/>
                    </a:p>
                  </a:txBody>
                  <a:tcPr marT="91425" marB="91425" marR="91425" marL="91425">
                    <a:lnR cap="flat" cmpd="sng" w="38100">
                      <a:solidFill>
                        <a:schemeClr val="dk2"/>
                      </a:solidFill>
                      <a:prstDash val="solid"/>
                      <a:round/>
                      <a:headEnd len="sm" w="sm" type="none"/>
                      <a:tailEnd len="sm" w="sm" type="none"/>
                    </a:lnR>
                  </a:tcPr>
                </a:tc>
                <a:tc gridSpan="2">
                  <a:txBody>
                    <a:bodyPr/>
                    <a:lstStyle/>
                    <a:p>
                      <a:pPr indent="0" lvl="0" marL="0" rtl="0" algn="ctr">
                        <a:spcBef>
                          <a:spcPts val="0"/>
                        </a:spcBef>
                        <a:spcAft>
                          <a:spcPts val="0"/>
                        </a:spcAft>
                        <a:buNone/>
                      </a:pPr>
                      <a:r>
                        <a:rPr lang="en"/>
                        <a:t>3360322 </a:t>
                      </a:r>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tcPr>
                </a:tc>
                <a:tc hMerge="1"/>
                <a:tc gridSpan="2">
                  <a:txBody>
                    <a:bodyPr/>
                    <a:lstStyle/>
                    <a:p>
                      <a:pPr indent="0" lvl="0" marL="0" rtl="0" algn="ctr">
                        <a:spcBef>
                          <a:spcPts val="0"/>
                        </a:spcBef>
                        <a:spcAft>
                          <a:spcPts val="0"/>
                        </a:spcAft>
                        <a:buNone/>
                      </a:pPr>
                      <a:r>
                        <a:rPr lang="en"/>
                        <a:t>5561922 </a:t>
                      </a:r>
                      <a:endParaRPr/>
                    </a:p>
                  </a:txBody>
                  <a:tcPr marT="91425" marB="91425" marR="91425" marL="91425">
                    <a:lnL cap="flat" cmpd="sng" w="38100">
                      <a:solidFill>
                        <a:schemeClr val="dk2"/>
                      </a:solidFill>
                      <a:prstDash val="solid"/>
                      <a:round/>
                      <a:headEnd len="sm" w="sm" type="none"/>
                      <a:tailEnd len="sm" w="sm" type="none"/>
                    </a:lnL>
                  </a:tcPr>
                </a:tc>
                <a:tc hMerge="1"/>
              </a:tr>
              <a:tr h="381000">
                <a:tc>
                  <a:txBody>
                    <a:bodyPr/>
                    <a:lstStyle/>
                    <a:p>
                      <a:pPr indent="0" lvl="0" marL="0" rtl="0" algn="l">
                        <a:spcBef>
                          <a:spcPts val="0"/>
                        </a:spcBef>
                        <a:spcAft>
                          <a:spcPts val="0"/>
                        </a:spcAft>
                        <a:buNone/>
                      </a:pPr>
                      <a:r>
                        <a:rPr lang="en" sz="1300"/>
                        <a:t>Accuracy</a:t>
                      </a:r>
                      <a:endParaRPr sz="1300"/>
                    </a:p>
                  </a:txBody>
                  <a:tcPr marT="91425" marB="91425" marR="91425" marL="91425">
                    <a:lnR cap="flat" cmpd="sng" w="38100">
                      <a:solidFill>
                        <a:schemeClr val="dk2"/>
                      </a:solidFill>
                      <a:prstDash val="solid"/>
                      <a:round/>
                      <a:headEnd len="sm" w="sm" type="none"/>
                      <a:tailEnd len="sm" w="sm" type="none"/>
                    </a:lnR>
                  </a:tcPr>
                </a:tc>
                <a:tc gridSpan="2">
                  <a:txBody>
                    <a:bodyPr/>
                    <a:lstStyle/>
                    <a:p>
                      <a:pPr indent="0" lvl="0" marL="0" rtl="0" algn="ctr">
                        <a:spcBef>
                          <a:spcPts val="0"/>
                        </a:spcBef>
                        <a:spcAft>
                          <a:spcPts val="0"/>
                        </a:spcAft>
                        <a:buNone/>
                      </a:pPr>
                      <a:r>
                        <a:rPr lang="en"/>
                        <a:t>1.0</a:t>
                      </a:r>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B cap="flat" cmpd="sng" w="9525">
                      <a:solidFill>
                        <a:srgbClr val="9E9E9E"/>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t>1.0</a:t>
                      </a:r>
                      <a:endParaRPr/>
                    </a:p>
                  </a:txBody>
                  <a:tcPr marT="91425" marB="91425" marR="91425" marL="91425">
                    <a:lnL cap="flat" cmpd="sng" w="38100">
                      <a:solidFill>
                        <a:schemeClr val="dk2"/>
                      </a:solidFill>
                      <a:prstDash val="solid"/>
                      <a:round/>
                      <a:headEnd len="sm" w="sm" type="none"/>
                      <a:tailEnd len="sm" w="sm" type="none"/>
                    </a:lnL>
                  </a:tcPr>
                </a:tc>
                <a:tc hMerge="1"/>
              </a:tr>
              <a:tr h="381000">
                <a:tc>
                  <a:txBody>
                    <a:bodyPr/>
                    <a:lstStyle/>
                    <a:p>
                      <a:pPr indent="0" lvl="0" marL="0" rtl="0" algn="l">
                        <a:spcBef>
                          <a:spcPts val="0"/>
                        </a:spcBef>
                        <a:spcAft>
                          <a:spcPts val="0"/>
                        </a:spcAft>
                        <a:buNone/>
                      </a:pPr>
                      <a:r>
                        <a:rPr lang="en" sz="1300"/>
                        <a:t>FGSM</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0.84</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0.514</a:t>
                      </a:r>
                      <a:endParaRPr sz="1200"/>
                    </a:p>
                  </a:txBody>
                  <a:tcPr marT="91425" marB="91425" marR="91425" marL="91425">
                    <a:lnL cap="flat" cmpd="sng" w="9525">
                      <a:solidFill>
                        <a:srgbClr val="9E9E9E"/>
                      </a:solidFill>
                      <a:prstDash val="solid"/>
                      <a:round/>
                      <a:headEnd len="sm" w="sm" type="none"/>
                      <a:tailEnd len="sm" w="sm" type="none"/>
                    </a:lnL>
                    <a:lnR cap="flat" cmpd="sng" w="38100">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 0.945</a:t>
                      </a:r>
                      <a:endParaRPr/>
                    </a:p>
                  </a:txBody>
                  <a:tcPr marT="91425" marB="91425" marR="91425" marL="91425">
                    <a:lnL cap="flat" cmpd="sng" w="38100">
                      <a:solidFill>
                        <a:schemeClr val="dk2"/>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0.962</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PGD</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0.78</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0.997</a:t>
                      </a:r>
                      <a:endParaRPr sz="1200"/>
                    </a:p>
                  </a:txBody>
                  <a:tcPr marT="91425" marB="91425" marR="91425" marL="91425">
                    <a:lnL cap="flat" cmpd="sng" w="9525">
                      <a:solidFill>
                        <a:srgbClr val="9E9E9E"/>
                      </a:solidFill>
                      <a:prstDash val="solid"/>
                      <a:round/>
                      <a:headEnd len="sm" w="sm" type="none"/>
                      <a:tailEnd len="sm" w="sm" type="none"/>
                    </a:lnL>
                    <a:lnR cap="flat" cmpd="sng" w="38100">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12121"/>
                          </a:solidFill>
                        </a:rPr>
                        <a:t>0.9221</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12121"/>
                          </a:solidFill>
                        </a:rPr>
                        <a:t>0.9423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Auto PGD</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0.68</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sz="1200"/>
                    </a:p>
                  </a:txBody>
                  <a:tcPr marT="91425" marB="91425" marR="91425" marL="91425">
                    <a:lnL cap="flat" cmpd="sng" w="9525">
                      <a:solidFill>
                        <a:srgbClr val="9E9E9E"/>
                      </a:solidFill>
                      <a:prstDash val="solid"/>
                      <a:round/>
                      <a:headEnd len="sm" w="sm" type="none"/>
                      <a:tailEnd len="sm" w="sm" type="none"/>
                    </a:lnL>
                    <a:lnR cap="flat" cmpd="sng" w="38100">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0.94</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DDN</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0.824</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0.9979</a:t>
                      </a:r>
                      <a:endParaRPr sz="1200"/>
                    </a:p>
                  </a:txBody>
                  <a:tcPr marT="91425" marB="91425" marR="91425" marL="91425">
                    <a:lnL cap="flat" cmpd="sng" w="9525">
                      <a:solidFill>
                        <a:srgbClr val="9E9E9E"/>
                      </a:solidFill>
                      <a:prstDash val="solid"/>
                      <a:round/>
                      <a:headEnd len="sm" w="sm" type="none"/>
                      <a:tailEnd len="sm" w="sm" type="none"/>
                    </a:lnL>
                    <a:lnR cap="flat" cmpd="sng" w="38100">
                      <a:solidFill>
                        <a:srgbClr val="333333"/>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0.914</a:t>
                      </a:r>
                      <a:endParaRPr sz="1200"/>
                    </a:p>
                  </a:txBody>
                  <a:tcPr marT="91425" marB="91425" marR="91425" marL="91425">
                    <a:lnL cap="flat" cmpd="sng" w="38100">
                      <a:solidFill>
                        <a:srgbClr val="33333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0.970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DeepFool</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0.435</a:t>
                      </a:r>
                      <a:endParaRPr/>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0.91</a:t>
                      </a:r>
                      <a:endParaRPr/>
                    </a:p>
                  </a:txBody>
                  <a:tcPr marT="91425" marB="91425" marR="91425" marL="91425">
                    <a:lnL cap="flat" cmpd="sng" w="9525">
                      <a:solidFill>
                        <a:srgbClr val="9E9E9E"/>
                      </a:solidFill>
                      <a:prstDash val="solid"/>
                      <a:round/>
                      <a:headEnd len="sm" w="sm" type="none"/>
                      <a:tailEnd len="sm" w="sm" type="none"/>
                    </a:lnL>
                    <a:lnR cap="flat" cmpd="sng" w="38100">
                      <a:solidFill>
                        <a:srgbClr val="111213"/>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0.019</a:t>
                      </a:r>
                      <a:endParaRPr sz="1200"/>
                    </a:p>
                  </a:txBody>
                  <a:tcPr marT="91425" marB="91425" marR="91425" marL="91425">
                    <a:lnL cap="flat" cmpd="sng" w="38100">
                      <a:solidFill>
                        <a:srgbClr val="11121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0.965</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Patch Attack</a:t>
                      </a:r>
                      <a:endParaRPr sz="1300"/>
                    </a:p>
                  </a:txBody>
                  <a:tcPr marT="91425" marB="91425" marR="91425" marL="91425">
                    <a:lnR cap="flat" cmpd="sng" w="38100">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lang="en"/>
                        <a:t>0.54</a:t>
                      </a:r>
                      <a:endParaRPr sz="1200"/>
                    </a:p>
                  </a:txBody>
                  <a:tcPr marT="91425" marB="91425" marR="91425" marL="91425">
                    <a:lnL cap="flat" cmpd="sng" w="38100">
                      <a:solidFill>
                        <a:schemeClr val="dk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0.91</a:t>
                      </a:r>
                      <a:endParaRPr sz="1200"/>
                    </a:p>
                  </a:txBody>
                  <a:tcPr marT="91425" marB="91425" marR="91425" marL="91425">
                    <a:lnL cap="flat" cmpd="sng" w="9525">
                      <a:solidFill>
                        <a:srgbClr val="9E9E9E"/>
                      </a:solidFill>
                      <a:prstDash val="solid"/>
                      <a:round/>
                      <a:headEnd len="sm" w="sm" type="none"/>
                      <a:tailEnd len="sm" w="sm" type="none"/>
                    </a:lnL>
                    <a:lnR cap="flat" cmpd="sng" w="38100">
                      <a:solidFill>
                        <a:srgbClr val="111213"/>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0.400</a:t>
                      </a:r>
                      <a:endParaRPr sz="1200"/>
                    </a:p>
                  </a:txBody>
                  <a:tcPr marT="91425" marB="91425" marR="91425" marL="91425">
                    <a:lnL cap="flat" cmpd="sng" w="38100">
                      <a:solidFill>
                        <a:srgbClr val="11121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0.977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28" name="Google Shape;128;p22"/>
          <p:cNvSpPr txBox="1"/>
          <p:nvPr>
            <p:ph idx="1" type="subTitle"/>
          </p:nvPr>
        </p:nvSpPr>
        <p:spPr>
          <a:xfrm>
            <a:off x="1211475" y="1554525"/>
            <a:ext cx="4031700" cy="220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latin typeface="Roboto"/>
                <a:ea typeface="Roboto"/>
                <a:cs typeface="Roboto"/>
                <a:sym typeface="Roboto"/>
              </a:rPr>
              <a:t>1. </a:t>
            </a:r>
            <a:r>
              <a:rPr lang="en" sz="1700">
                <a:latin typeface="Roboto"/>
                <a:ea typeface="Roboto"/>
                <a:cs typeface="Roboto"/>
                <a:sym typeface="Roboto"/>
              </a:rPr>
              <a:t>Needs</a:t>
            </a:r>
            <a:br>
              <a:rPr lang="en" sz="1700">
                <a:latin typeface="Roboto"/>
                <a:ea typeface="Roboto"/>
                <a:cs typeface="Roboto"/>
                <a:sym typeface="Roboto"/>
              </a:rPr>
            </a:br>
            <a:r>
              <a:rPr lang="en" sz="1700">
                <a:latin typeface="Roboto"/>
                <a:ea typeface="Roboto"/>
                <a:cs typeface="Roboto"/>
                <a:sym typeface="Roboto"/>
              </a:rPr>
              <a:t>2. Approach</a:t>
            </a:r>
            <a:br>
              <a:rPr lang="en" sz="1700">
                <a:latin typeface="Roboto"/>
                <a:ea typeface="Roboto"/>
                <a:cs typeface="Roboto"/>
                <a:sym typeface="Roboto"/>
              </a:rPr>
            </a:br>
            <a:r>
              <a:rPr lang="en" sz="1700">
                <a:latin typeface="Roboto"/>
                <a:ea typeface="Roboto"/>
                <a:cs typeface="Roboto"/>
                <a:sym typeface="Roboto"/>
              </a:rPr>
              <a:t>3. Adversarial Attack Techniques</a:t>
            </a:r>
            <a:br>
              <a:rPr lang="en" sz="1700">
                <a:latin typeface="Roboto"/>
                <a:ea typeface="Roboto"/>
                <a:cs typeface="Roboto"/>
                <a:sym typeface="Roboto"/>
              </a:rPr>
            </a:br>
            <a:r>
              <a:rPr lang="en" sz="1700">
                <a:latin typeface="Roboto"/>
                <a:ea typeface="Roboto"/>
                <a:cs typeface="Roboto"/>
                <a:sym typeface="Roboto"/>
              </a:rPr>
              <a:t>4. Benefits</a:t>
            </a:r>
            <a:br>
              <a:rPr lang="en" sz="1700">
                <a:latin typeface="Roboto"/>
                <a:ea typeface="Roboto"/>
                <a:cs typeface="Roboto"/>
                <a:sym typeface="Roboto"/>
              </a:rPr>
            </a:br>
            <a:r>
              <a:rPr lang="en" sz="1700">
                <a:latin typeface="Roboto"/>
                <a:ea typeface="Roboto"/>
                <a:cs typeface="Roboto"/>
                <a:sym typeface="Roboto"/>
              </a:rPr>
              <a:t>5. Competition</a:t>
            </a:r>
            <a:br>
              <a:rPr lang="en" sz="1700">
                <a:latin typeface="Roboto"/>
                <a:ea typeface="Roboto"/>
                <a:cs typeface="Roboto"/>
                <a:sym typeface="Roboto"/>
              </a:rPr>
            </a:br>
            <a:r>
              <a:rPr lang="en" sz="1700">
                <a:latin typeface="Roboto"/>
                <a:ea typeface="Roboto"/>
                <a:cs typeface="Roboto"/>
                <a:sym typeface="Roboto"/>
              </a:rPr>
              <a:t>6. </a:t>
            </a:r>
            <a:r>
              <a:rPr lang="en" sz="1700">
                <a:latin typeface="Roboto"/>
                <a:ea typeface="Roboto"/>
                <a:cs typeface="Roboto"/>
                <a:sym typeface="Roboto"/>
              </a:rPr>
              <a:t>Deliverables</a:t>
            </a:r>
            <a:r>
              <a:rPr lang="en" sz="1700">
                <a:latin typeface="Roboto"/>
                <a:ea typeface="Roboto"/>
                <a:cs typeface="Roboto"/>
                <a:sym typeface="Roboto"/>
              </a:rPr>
              <a:t> </a:t>
            </a:r>
            <a:br>
              <a:rPr lang="en" sz="1700">
                <a:latin typeface="Roboto"/>
                <a:ea typeface="Roboto"/>
                <a:cs typeface="Roboto"/>
                <a:sym typeface="Roboto"/>
              </a:rPr>
            </a:br>
            <a:r>
              <a:rPr lang="en" sz="1700">
                <a:latin typeface="Roboto"/>
                <a:ea typeface="Roboto"/>
                <a:cs typeface="Roboto"/>
                <a:sym typeface="Roboto"/>
              </a:rPr>
              <a:t>7. References</a:t>
            </a:r>
            <a:br>
              <a:rPr lang="en" sz="1700">
                <a:latin typeface="Roboto"/>
                <a:ea typeface="Roboto"/>
                <a:cs typeface="Roboto"/>
                <a:sym typeface="Roboto"/>
              </a:rPr>
            </a:br>
            <a:r>
              <a:rPr lang="en" sz="1700">
                <a:latin typeface="Roboto"/>
                <a:ea typeface="Roboto"/>
                <a:cs typeface="Roboto"/>
                <a:sym typeface="Roboto"/>
              </a:rPr>
              <a:t>8. Team Member Contribution</a:t>
            </a:r>
            <a:endParaRPr sz="1700">
              <a:latin typeface="Roboto"/>
              <a:ea typeface="Roboto"/>
              <a:cs typeface="Roboto"/>
              <a:sym typeface="Roboto"/>
            </a:endParaRPr>
          </a:p>
        </p:txBody>
      </p:sp>
      <p:sp>
        <p:nvSpPr>
          <p:cNvPr id="129" name="Google Shape;129;p22"/>
          <p:cNvSpPr txBox="1"/>
          <p:nvPr/>
        </p:nvSpPr>
        <p:spPr>
          <a:xfrm>
            <a:off x="4653151" y="1444050"/>
            <a:ext cx="40836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01</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79" name="Google Shape;279;p40"/>
          <p:cNvSpPr txBox="1"/>
          <p:nvPr>
            <p:ph idx="1" type="body"/>
          </p:nvPr>
        </p:nvSpPr>
        <p:spPr>
          <a:xfrm>
            <a:off x="521650" y="1400250"/>
            <a:ext cx="8097000" cy="2398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000000"/>
              </a:buClr>
              <a:buSzPts val="1200"/>
              <a:buFont typeface="Arial"/>
              <a:buAutoNum type="arabicPeriod"/>
            </a:pPr>
            <a:r>
              <a:rPr b="1" lang="en">
                <a:solidFill>
                  <a:srgbClr val="000000"/>
                </a:solidFill>
                <a:latin typeface="Arial"/>
                <a:ea typeface="Arial"/>
                <a:cs typeface="Arial"/>
                <a:sym typeface="Arial"/>
              </a:rPr>
              <a:t>Completion of the six attacks</a:t>
            </a:r>
            <a:r>
              <a:rPr lang="en">
                <a:solidFill>
                  <a:srgbClr val="000000"/>
                </a:solidFill>
                <a:latin typeface="Arial"/>
                <a:ea typeface="Arial"/>
                <a:cs typeface="Arial"/>
                <a:sym typeface="Arial"/>
              </a:rPr>
              <a:t> : As explained in this presentation.</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AutoNum type="arabicPeriod"/>
            </a:pPr>
            <a:r>
              <a:rPr b="1" lang="en">
                <a:solidFill>
                  <a:srgbClr val="000000"/>
                </a:solidFill>
                <a:latin typeface="Arial"/>
                <a:ea typeface="Arial"/>
                <a:cs typeface="Arial"/>
                <a:sym typeface="Arial"/>
              </a:rPr>
              <a:t>Completion of the C&amp;W Attack &amp; Boundary Attack</a:t>
            </a:r>
            <a:r>
              <a:rPr lang="en">
                <a:solidFill>
                  <a:srgbClr val="000000"/>
                </a:solidFill>
                <a:latin typeface="Arial"/>
                <a:ea typeface="Arial"/>
                <a:cs typeface="Arial"/>
                <a:sym typeface="Arial"/>
              </a:rPr>
              <a:t>: Successfully execute the Carlini &amp; Wagner attack and Boundary Attack (a black-box adversarial technique) on the designated models. This involves manipulating input data to deceive the models and documenting the process and outcomes.</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AutoNum type="arabicPeriod"/>
            </a:pPr>
            <a:r>
              <a:rPr b="1" lang="en">
                <a:solidFill>
                  <a:srgbClr val="000000"/>
                </a:solidFill>
                <a:latin typeface="Arial"/>
                <a:ea typeface="Arial"/>
                <a:cs typeface="Arial"/>
                <a:sym typeface="Arial"/>
              </a:rPr>
              <a:t>Preparation of the Final Report</a:t>
            </a:r>
            <a:r>
              <a:rPr lang="en">
                <a:solidFill>
                  <a:srgbClr val="000000"/>
                </a:solidFill>
                <a:latin typeface="Arial"/>
                <a:ea typeface="Arial"/>
                <a:cs typeface="Arial"/>
                <a:sym typeface="Arial"/>
              </a:rPr>
              <a:t>: Compile all findings, methodologies, and results into a comprehensive final report. This report should detail the effectiveness of the attacks, the impact on the models, and the improvements post-retraining.</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AutoNum type="arabicPeriod"/>
            </a:pPr>
            <a:r>
              <a:rPr b="1" lang="en">
                <a:solidFill>
                  <a:srgbClr val="000000"/>
                </a:solidFill>
                <a:latin typeface="Arial"/>
                <a:ea typeface="Arial"/>
                <a:cs typeface="Arial"/>
                <a:sym typeface="Arial"/>
              </a:rPr>
              <a:t>Compiling and Presenting Final Code in a Repository</a:t>
            </a:r>
            <a:r>
              <a:rPr lang="en">
                <a:solidFill>
                  <a:srgbClr val="000000"/>
                </a:solidFill>
                <a:latin typeface="Arial"/>
                <a:ea typeface="Arial"/>
                <a:cs typeface="Arial"/>
                <a:sym typeface="Arial"/>
              </a:rPr>
              <a:t>: Organize all code used for the attacks, retraining, and data visualization. Document and upload it to a version-controlled repository (like GitHub) for easy access, review, and future reference. Ensure that the code is well-commented and includes necessary instructions for replication or further development.</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References</a:t>
            </a:r>
            <a:endParaRPr/>
          </a:p>
        </p:txBody>
      </p:sp>
      <p:sp>
        <p:nvSpPr>
          <p:cNvPr id="285" name="Google Shape;285;p41"/>
          <p:cNvSpPr txBox="1"/>
          <p:nvPr>
            <p:ph idx="1" type="body"/>
          </p:nvPr>
        </p:nvSpPr>
        <p:spPr>
          <a:xfrm>
            <a:off x="466375" y="1512800"/>
            <a:ext cx="8156700" cy="306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Gwak, J., Hirao, A., Shino, M.: An investigation of early detection of driver drowsiness using ensemble machine learning based on hybrid sensing. Appl. Sci. 10(8), 2890 (2020). </a:t>
            </a:r>
            <a:r>
              <a:rPr lang="en" u="sng">
                <a:solidFill>
                  <a:schemeClr val="hlink"/>
                </a:solidFill>
                <a:hlinkClick r:id="rId3"/>
              </a:rPr>
              <a:t>https://www.mdpi.com/2076-3417/10/8/2890 </a:t>
            </a:r>
            <a:endParaRPr/>
          </a:p>
          <a:p>
            <a:pPr indent="-304800" lvl="0" marL="457200" rtl="0" algn="l">
              <a:spcBef>
                <a:spcPts val="0"/>
              </a:spcBef>
              <a:spcAft>
                <a:spcPts val="0"/>
              </a:spcAft>
              <a:buSzPts val="1200"/>
              <a:buAutoNum type="arabicPeriod"/>
            </a:pPr>
            <a:r>
              <a:rPr lang="en"/>
              <a:t>Mehta, S., Dadhich, S., Gumber,</a:t>
            </a:r>
            <a:r>
              <a:rPr lang="en"/>
              <a:t> </a:t>
            </a:r>
            <a:r>
              <a:rPr lang="en"/>
              <a:t>S., Bhatt, A.J.: Real-time driver drowsiness detection system using eye aspect ratio and eye closure ratio. SSRN Electron. J. (2019). </a:t>
            </a:r>
            <a:r>
              <a:rPr lang="en" u="sng">
                <a:solidFill>
                  <a:schemeClr val="hlink"/>
                </a:solidFill>
                <a:hlinkClick r:id="rId4"/>
              </a:rPr>
              <a:t>https://papers.ssrn.com/sol3/papers.cfm?abstract_id=3356401 </a:t>
            </a:r>
            <a:endParaRPr/>
          </a:p>
          <a:p>
            <a:pPr indent="-304800" lvl="0" marL="457200" rtl="0" algn="l">
              <a:spcBef>
                <a:spcPts val="0"/>
              </a:spcBef>
              <a:spcAft>
                <a:spcPts val="0"/>
              </a:spcAft>
              <a:buSzPts val="1200"/>
              <a:buAutoNum type="arabicPeriod"/>
            </a:pPr>
            <a:r>
              <a:rPr lang="en"/>
              <a:t>Closed Eye in the Wild dataset (CEW) - </a:t>
            </a:r>
            <a:r>
              <a:rPr lang="en" u="sng">
                <a:solidFill>
                  <a:schemeClr val="hlink"/>
                </a:solidFill>
                <a:hlinkClick r:id="rId5"/>
              </a:rPr>
              <a:t>http://parnec.nuaa.edu.cn/_upload/tpl/02/db/731/template731/pages/xtan/ClosedEyeDat abases.html </a:t>
            </a:r>
            <a:endParaRPr/>
          </a:p>
          <a:p>
            <a:pPr indent="-304800" lvl="0" marL="457200" rtl="0" algn="l">
              <a:spcBef>
                <a:spcPts val="0"/>
              </a:spcBef>
              <a:spcAft>
                <a:spcPts val="0"/>
              </a:spcAft>
              <a:buSzPts val="1200"/>
              <a:buAutoNum type="arabicPeriod"/>
            </a:pPr>
            <a:r>
              <a:rPr lang="en"/>
              <a:t>Adversarial Robustness Toolbox- </a:t>
            </a:r>
            <a:br>
              <a:rPr lang="en"/>
            </a:br>
            <a:r>
              <a:rPr lang="en" u="sng">
                <a:solidFill>
                  <a:schemeClr val="hlink"/>
                </a:solidFill>
                <a:hlinkClick r:id="rId6"/>
              </a:rPr>
              <a:t>https://adversarial-robustness-toolbox.readthedocs.io/en/latest/</a:t>
            </a:r>
            <a:endParaRPr/>
          </a:p>
        </p:txBody>
      </p:sp>
      <p:cxnSp>
        <p:nvCxnSpPr>
          <p:cNvPr id="286" name="Google Shape;286;p41"/>
          <p:cNvCxnSpPr/>
          <p:nvPr/>
        </p:nvCxnSpPr>
        <p:spPr>
          <a:xfrm>
            <a:off x="466379" y="1275950"/>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Team Member Contribution</a:t>
            </a:r>
            <a:endParaRPr sz="4100"/>
          </a:p>
        </p:txBody>
      </p:sp>
      <p:sp>
        <p:nvSpPr>
          <p:cNvPr id="292" name="Google Shape;292;p42"/>
          <p:cNvSpPr txBox="1"/>
          <p:nvPr/>
        </p:nvSpPr>
        <p:spPr>
          <a:xfrm>
            <a:off x="440675" y="1335200"/>
            <a:ext cx="7629600" cy="2907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100">
                <a:solidFill>
                  <a:schemeClr val="dk1"/>
                </a:solidFill>
                <a:latin typeface="Montserrat ExtraBold"/>
                <a:ea typeface="Montserrat ExtraBold"/>
                <a:cs typeface="Montserrat ExtraBold"/>
                <a:sym typeface="Montserrat ExtraBold"/>
              </a:rPr>
              <a:t>- Moin Khan (mk8793) -&gt; </a:t>
            </a:r>
            <a:r>
              <a:rPr lang="en" sz="1100">
                <a:solidFill>
                  <a:schemeClr val="dk1"/>
                </a:solidFill>
                <a:latin typeface="Montserrat"/>
                <a:ea typeface="Montserrat"/>
                <a:cs typeface="Montserrat"/>
                <a:sym typeface="Montserrat"/>
              </a:rPr>
              <a:t>Worked on DeepFool and Patch attack. Contributed in developing custom robust CNN and helped in preparing presentation slides, video and report.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sz="1100">
              <a:solidFill>
                <a:schemeClr val="dk1"/>
              </a:solidFill>
              <a:latin typeface="Montserrat ExtraBold"/>
              <a:ea typeface="Montserrat ExtraBold"/>
              <a:cs typeface="Montserrat ExtraBold"/>
              <a:sym typeface="Montserrat ExtraBold"/>
            </a:endParaRPr>
          </a:p>
          <a:p>
            <a:pPr indent="0" lvl="0" marL="0" rtl="0" algn="l">
              <a:lnSpc>
                <a:spcPct val="125000"/>
              </a:lnSpc>
              <a:spcBef>
                <a:spcPts val="0"/>
              </a:spcBef>
              <a:spcAft>
                <a:spcPts val="0"/>
              </a:spcAft>
              <a:buNone/>
            </a:pPr>
            <a:r>
              <a:rPr lang="en" sz="1100">
                <a:solidFill>
                  <a:schemeClr val="dk1"/>
                </a:solidFill>
                <a:latin typeface="Montserrat ExtraBold"/>
                <a:ea typeface="Montserrat ExtraBold"/>
                <a:cs typeface="Montserrat ExtraBold"/>
                <a:sym typeface="Montserrat ExtraBold"/>
              </a:rPr>
              <a:t>- Ishan Miglani (im2410) -&gt; </a:t>
            </a:r>
            <a:r>
              <a:rPr lang="en" sz="1100">
                <a:solidFill>
                  <a:schemeClr val="dk1"/>
                </a:solidFill>
                <a:latin typeface="Montserrat"/>
                <a:ea typeface="Montserrat"/>
                <a:cs typeface="Montserrat"/>
                <a:sym typeface="Montserrat"/>
              </a:rPr>
              <a:t>Worked on DDN and </a:t>
            </a:r>
            <a:r>
              <a:rPr lang="en" sz="1200">
                <a:solidFill>
                  <a:schemeClr val="dk1"/>
                </a:solidFill>
                <a:latin typeface="Montserrat"/>
                <a:ea typeface="Montserrat"/>
                <a:cs typeface="Montserrat"/>
                <a:sym typeface="Montserrat"/>
              </a:rPr>
              <a:t>Carlini &amp; Wagner Attack (C&amp;W)</a:t>
            </a:r>
            <a:r>
              <a:rPr lang="en" sz="1100">
                <a:solidFill>
                  <a:schemeClr val="dk1"/>
                </a:solidFill>
                <a:latin typeface="Montserrat"/>
                <a:ea typeface="Montserrat"/>
                <a:cs typeface="Montserrat"/>
                <a:sym typeface="Montserrat"/>
              </a:rPr>
              <a:t>. Contributed in developing custom robust CNN and helped in preparing presentation slides, video and report.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lang="en" sz="1100">
                <a:solidFill>
                  <a:schemeClr val="dk1"/>
                </a:solidFill>
                <a:latin typeface="Montserrat ExtraBold"/>
                <a:ea typeface="Montserrat ExtraBold"/>
                <a:cs typeface="Montserrat ExtraBold"/>
                <a:sym typeface="Montserrat ExtraBold"/>
              </a:rPr>
              <a:t>- Priyanshi Singh (ps4609) -&gt; </a:t>
            </a:r>
            <a:r>
              <a:rPr lang="en" sz="1100">
                <a:solidFill>
                  <a:schemeClr val="dk1"/>
                </a:solidFill>
                <a:latin typeface="Montserrat"/>
                <a:ea typeface="Montserrat"/>
                <a:cs typeface="Montserrat"/>
                <a:sym typeface="Montserrat"/>
              </a:rPr>
              <a:t>Worked on FGSM and </a:t>
            </a:r>
            <a:r>
              <a:rPr lang="en" sz="1200">
                <a:solidFill>
                  <a:schemeClr val="dk1"/>
                </a:solidFill>
                <a:latin typeface="Montserrat"/>
                <a:ea typeface="Montserrat"/>
                <a:cs typeface="Montserrat"/>
                <a:sym typeface="Montserrat"/>
              </a:rPr>
              <a:t>Boundary </a:t>
            </a:r>
            <a:r>
              <a:rPr lang="en" sz="1100">
                <a:solidFill>
                  <a:schemeClr val="dk1"/>
                </a:solidFill>
                <a:latin typeface="Montserrat"/>
                <a:ea typeface="Montserrat"/>
                <a:cs typeface="Montserrat"/>
                <a:sym typeface="Montserrat"/>
              </a:rPr>
              <a:t>attack. Contributed in doing a comparative study between the two models and helped in preparing presentation slides, video and report.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lang="en" sz="1100">
                <a:solidFill>
                  <a:schemeClr val="dk1"/>
                </a:solidFill>
                <a:latin typeface="Montserrat ExtraBold"/>
                <a:ea typeface="Montserrat ExtraBold"/>
                <a:cs typeface="Montserrat ExtraBold"/>
                <a:sym typeface="Montserrat ExtraBold"/>
              </a:rPr>
              <a:t>- Siddharth Singh (ss16915) -&gt; </a:t>
            </a:r>
            <a:r>
              <a:rPr lang="en" sz="1100">
                <a:solidFill>
                  <a:schemeClr val="dk1"/>
                </a:solidFill>
                <a:latin typeface="Montserrat"/>
                <a:ea typeface="Montserrat"/>
                <a:cs typeface="Montserrat"/>
                <a:sym typeface="Montserrat"/>
              </a:rPr>
              <a:t>Worked on PGD and Auto-PGD attack. Contributed in doing a comparative study between the two models and helped in preparing presentation slides, video and report. </a:t>
            </a:r>
            <a:endParaRPr sz="11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1654050" y="753275"/>
            <a:ext cx="5448600" cy="1059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5600">
                <a:solidFill>
                  <a:schemeClr val="dk1"/>
                </a:solidFill>
              </a:rPr>
              <a:t>Thank you!</a:t>
            </a:r>
            <a:endParaRPr sz="5600"/>
          </a:p>
        </p:txBody>
      </p:sp>
      <p:sp>
        <p:nvSpPr>
          <p:cNvPr id="298" name="Google Shape;298;p43"/>
          <p:cNvSpPr txBox="1"/>
          <p:nvPr/>
        </p:nvSpPr>
        <p:spPr>
          <a:xfrm>
            <a:off x="1973200" y="1769325"/>
            <a:ext cx="51987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rgbClr val="333333"/>
              </a:solidFill>
            </a:endParaRPr>
          </a:p>
          <a:p>
            <a:pPr indent="0" lvl="0" marL="0" rtl="0" algn="l">
              <a:spcBef>
                <a:spcPts val="0"/>
              </a:spcBef>
              <a:spcAft>
                <a:spcPts val="0"/>
              </a:spcAft>
              <a:buNone/>
            </a:pPr>
            <a:r>
              <a:rPr b="1" lang="en" sz="1000">
                <a:solidFill>
                  <a:schemeClr val="dk1"/>
                </a:solidFill>
              </a:rPr>
              <a:t>Special Thanks To:</a:t>
            </a:r>
            <a:endParaRPr b="1" sz="1000">
              <a:solidFill>
                <a:schemeClr val="dk1"/>
              </a:solidFill>
            </a:endParaRPr>
          </a:p>
          <a:p>
            <a:pPr indent="0" lvl="0" marL="0" rtl="0" algn="l">
              <a:spcBef>
                <a:spcPts val="0"/>
              </a:spcBef>
              <a:spcAft>
                <a:spcPts val="0"/>
              </a:spcAft>
              <a:buNone/>
            </a:pPr>
            <a:r>
              <a:t/>
            </a:r>
            <a:endParaRPr sz="800">
              <a:solidFill>
                <a:srgbClr val="333333"/>
              </a:solidFill>
            </a:endParaRPr>
          </a:p>
          <a:p>
            <a:pPr indent="0" lvl="0" marL="0" rtl="0" algn="l">
              <a:spcBef>
                <a:spcPts val="0"/>
              </a:spcBef>
              <a:spcAft>
                <a:spcPts val="0"/>
              </a:spcAft>
              <a:buNone/>
            </a:pPr>
            <a:r>
              <a:rPr b="1" lang="en" sz="900">
                <a:solidFill>
                  <a:srgbClr val="8900E1"/>
                </a:solidFill>
              </a:rPr>
              <a:t>Instructors:</a:t>
            </a:r>
            <a:endParaRPr b="1" sz="900">
              <a:solidFill>
                <a:srgbClr val="8900E1"/>
              </a:solidFill>
            </a:endParaRPr>
          </a:p>
          <a:p>
            <a:pPr indent="0" lvl="0" marL="0" rtl="0" algn="l">
              <a:spcBef>
                <a:spcPts val="0"/>
              </a:spcBef>
              <a:spcAft>
                <a:spcPts val="0"/>
              </a:spcAft>
              <a:buNone/>
            </a:pPr>
            <a:r>
              <a:rPr lang="en" sz="800">
                <a:solidFill>
                  <a:srgbClr val="333333"/>
                </a:solidFill>
              </a:rPr>
              <a:t>- Marco Romanelli</a:t>
            </a:r>
            <a:endParaRPr sz="800">
              <a:solidFill>
                <a:srgbClr val="333333"/>
              </a:solidFill>
            </a:endParaRPr>
          </a:p>
          <a:p>
            <a:pPr indent="0" lvl="0" marL="0" rtl="0" algn="l">
              <a:spcBef>
                <a:spcPts val="0"/>
              </a:spcBef>
              <a:spcAft>
                <a:spcPts val="0"/>
              </a:spcAft>
              <a:buNone/>
            </a:pPr>
            <a:r>
              <a:rPr lang="en" sz="800">
                <a:solidFill>
                  <a:srgbClr val="333333"/>
                </a:solidFill>
              </a:rPr>
              <a:t>- Alexandre Araujo</a:t>
            </a:r>
            <a:endParaRPr sz="800">
              <a:solidFill>
                <a:srgbClr val="333333"/>
              </a:solidFill>
            </a:endParaRPr>
          </a:p>
          <a:p>
            <a:pPr indent="0" lvl="0" marL="0" rtl="0" algn="l">
              <a:spcBef>
                <a:spcPts val="0"/>
              </a:spcBef>
              <a:spcAft>
                <a:spcPts val="0"/>
              </a:spcAft>
              <a:buNone/>
            </a:pPr>
            <a:r>
              <a:rPr lang="en" sz="800">
                <a:solidFill>
                  <a:srgbClr val="333333"/>
                </a:solidFill>
              </a:rPr>
              <a:t>- Naman Patel</a:t>
            </a:r>
            <a:endParaRPr sz="800">
              <a:solidFill>
                <a:srgbClr val="333333"/>
              </a:solidFill>
            </a:endParaRPr>
          </a:p>
          <a:p>
            <a:pPr indent="0" lvl="0" marL="0" rtl="0" algn="l">
              <a:spcBef>
                <a:spcPts val="0"/>
              </a:spcBef>
              <a:spcAft>
                <a:spcPts val="0"/>
              </a:spcAft>
              <a:buNone/>
            </a:pPr>
            <a:r>
              <a:rPr lang="en" sz="800">
                <a:solidFill>
                  <a:srgbClr val="333333"/>
                </a:solidFill>
              </a:rPr>
              <a:t>- Chinmay Nerurkar</a:t>
            </a:r>
            <a:endParaRPr sz="800">
              <a:solidFill>
                <a:srgbClr val="333333"/>
              </a:solidFill>
            </a:endParaRPr>
          </a:p>
          <a:p>
            <a:pPr indent="0" lvl="0" marL="0" rtl="0" algn="l">
              <a:spcBef>
                <a:spcPts val="0"/>
              </a:spcBef>
              <a:spcAft>
                <a:spcPts val="0"/>
              </a:spcAft>
              <a:buNone/>
            </a:pPr>
            <a:r>
              <a:t/>
            </a:r>
            <a:endParaRPr b="1" sz="900">
              <a:solidFill>
                <a:srgbClr val="8900E1"/>
              </a:solidFill>
            </a:endParaRPr>
          </a:p>
          <a:p>
            <a:pPr indent="0" lvl="0" marL="0" rtl="0" algn="l">
              <a:spcBef>
                <a:spcPts val="0"/>
              </a:spcBef>
              <a:spcAft>
                <a:spcPts val="0"/>
              </a:spcAft>
              <a:buNone/>
            </a:pPr>
            <a:r>
              <a:rPr b="1" lang="en" sz="900">
                <a:solidFill>
                  <a:srgbClr val="8900E1"/>
                </a:solidFill>
              </a:rPr>
              <a:t>Teaching Assistants:</a:t>
            </a:r>
            <a:endParaRPr b="1" sz="900">
              <a:solidFill>
                <a:srgbClr val="8900E1"/>
              </a:solidFill>
            </a:endParaRPr>
          </a:p>
          <a:p>
            <a:pPr indent="0" lvl="0" marL="0" rtl="0" algn="l">
              <a:spcBef>
                <a:spcPts val="0"/>
              </a:spcBef>
              <a:spcAft>
                <a:spcPts val="0"/>
              </a:spcAft>
              <a:buNone/>
            </a:pPr>
            <a:r>
              <a:rPr lang="en" sz="800">
                <a:solidFill>
                  <a:srgbClr val="333333"/>
                </a:solidFill>
              </a:rPr>
              <a:t>- Chandana Srinivasa: [cs7074@nyu.edu]</a:t>
            </a:r>
            <a:endParaRPr sz="800">
              <a:solidFill>
                <a:srgbClr val="333333"/>
              </a:solidFill>
            </a:endParaRPr>
          </a:p>
          <a:p>
            <a:pPr indent="0" lvl="0" marL="0" rtl="0" algn="l">
              <a:spcBef>
                <a:spcPts val="0"/>
              </a:spcBef>
              <a:spcAft>
                <a:spcPts val="0"/>
              </a:spcAft>
              <a:buNone/>
            </a:pPr>
            <a:r>
              <a:rPr lang="en" sz="800">
                <a:solidFill>
                  <a:srgbClr val="333333"/>
                </a:solidFill>
              </a:rPr>
              <a:t>- Mahmoud Shabana: [ms9761@nyu.edu]</a:t>
            </a:r>
            <a:endParaRPr sz="800">
              <a:solidFill>
                <a:srgbClr val="333333"/>
              </a:solidFill>
            </a:endParaRPr>
          </a:p>
          <a:p>
            <a:pPr indent="0" lvl="0" marL="0" rtl="0" algn="l">
              <a:spcBef>
                <a:spcPts val="0"/>
              </a:spcBef>
              <a:spcAft>
                <a:spcPts val="0"/>
              </a:spcAft>
              <a:buNone/>
            </a:pPr>
            <a:r>
              <a:rPr lang="en" sz="800">
                <a:solidFill>
                  <a:srgbClr val="333333"/>
                </a:solidFill>
              </a:rPr>
              <a:t>- Mingzhi Zhu: [mz3379@nyu.edu]</a:t>
            </a:r>
            <a:endParaRPr sz="800">
              <a:solidFill>
                <a:srgbClr val="333333"/>
              </a:solidFill>
            </a:endParaRPr>
          </a:p>
          <a:p>
            <a:pPr indent="0" lvl="0" marL="0" rtl="0" algn="l">
              <a:spcBef>
                <a:spcPts val="0"/>
              </a:spcBef>
              <a:spcAft>
                <a:spcPts val="0"/>
              </a:spcAft>
              <a:buNone/>
            </a:pPr>
            <a:r>
              <a:t/>
            </a:r>
            <a:endParaRPr sz="800">
              <a:solidFill>
                <a:srgbClr val="333333"/>
              </a:solidFill>
            </a:endParaRPr>
          </a:p>
          <a:p>
            <a:pPr indent="0" lvl="0" marL="0" rtl="0" algn="l">
              <a:spcBef>
                <a:spcPts val="0"/>
              </a:spcBef>
              <a:spcAft>
                <a:spcPts val="0"/>
              </a:spcAft>
              <a:buNone/>
            </a:pPr>
            <a:r>
              <a:rPr lang="en" sz="800">
                <a:solidFill>
                  <a:srgbClr val="333333"/>
                </a:solidFill>
              </a:rPr>
              <a:t>We extend our deepest gratitude to the instructors and teaching assistants for their dedication, expertise, and unwavering commitment to our learning experience. </a:t>
            </a:r>
            <a:r>
              <a:rPr lang="en" sz="800">
                <a:solidFill>
                  <a:schemeClr val="dk2"/>
                </a:solidFill>
              </a:rPr>
              <a:t>Your guidance and support have been invaluable throughout this journey. </a:t>
            </a:r>
            <a:r>
              <a:rPr lang="en" sz="800">
                <a:solidFill>
                  <a:srgbClr val="333333"/>
                </a:solidFill>
              </a:rPr>
              <a:t>Thank you for making EL-GY-9163 an enriching and impactful course.</a:t>
            </a:r>
            <a:endParaRPr sz="800">
              <a:solidFill>
                <a:srgbClr val="333333"/>
              </a:solidFill>
            </a:endParaRPr>
          </a:p>
          <a:p>
            <a:pPr indent="0" lvl="0" marL="0" rtl="0" algn="l">
              <a:spcBef>
                <a:spcPts val="0"/>
              </a:spcBef>
              <a:spcAft>
                <a:spcPts val="0"/>
              </a:spcAft>
              <a:buNone/>
            </a:pPr>
            <a:r>
              <a:t/>
            </a:r>
            <a:endParaRPr sz="800">
              <a:solidFill>
                <a:srgbClr val="33333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00591"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Needs (</a:t>
            </a:r>
            <a:r>
              <a:rPr lang="en">
                <a:solidFill>
                  <a:srgbClr val="FF0000"/>
                </a:solidFill>
              </a:rPr>
              <a:t>N</a:t>
            </a:r>
            <a:r>
              <a:rPr lang="en"/>
              <a:t>ABC</a:t>
            </a:r>
            <a:r>
              <a:rPr lang="en"/>
              <a:t>)</a:t>
            </a:r>
            <a:endParaRPr/>
          </a:p>
        </p:txBody>
      </p:sp>
      <p:sp>
        <p:nvSpPr>
          <p:cNvPr id="135" name="Google Shape;135;p23"/>
          <p:cNvSpPr txBox="1"/>
          <p:nvPr>
            <p:ph idx="1" type="body"/>
          </p:nvPr>
        </p:nvSpPr>
        <p:spPr>
          <a:xfrm>
            <a:off x="499875" y="1414125"/>
            <a:ext cx="7984800" cy="286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Current Limitations</a:t>
            </a:r>
            <a:endParaRPr b="1" sz="1100">
              <a:solidFill>
                <a:schemeClr val="dk1"/>
              </a:solidFill>
            </a:endParaRPr>
          </a:p>
          <a:p>
            <a:pPr indent="-285750" lvl="0" marL="457200" rtl="0" algn="l">
              <a:lnSpc>
                <a:spcPct val="100000"/>
              </a:lnSpc>
              <a:spcBef>
                <a:spcPts val="1600"/>
              </a:spcBef>
              <a:spcAft>
                <a:spcPts val="0"/>
              </a:spcAft>
              <a:buSzPts val="900"/>
              <a:buChar char="-"/>
            </a:pPr>
            <a:r>
              <a:rPr lang="en" sz="900"/>
              <a:t>Inadequacies in existing systems: prone to errors under varying conditions. </a:t>
            </a:r>
            <a:endParaRPr sz="900"/>
          </a:p>
          <a:p>
            <a:pPr indent="0" lvl="0" marL="0" rtl="0" algn="l">
              <a:lnSpc>
                <a:spcPct val="100000"/>
              </a:lnSpc>
              <a:spcBef>
                <a:spcPts val="1600"/>
              </a:spcBef>
              <a:spcAft>
                <a:spcPts val="0"/>
              </a:spcAft>
              <a:buNone/>
            </a:pPr>
            <a:r>
              <a:rPr b="1" lang="en" sz="1100">
                <a:solidFill>
                  <a:schemeClr val="dk1"/>
                </a:solidFill>
              </a:rPr>
              <a:t>Safety Risks</a:t>
            </a:r>
            <a:endParaRPr b="1" sz="1100">
              <a:solidFill>
                <a:schemeClr val="dk1"/>
              </a:solidFill>
            </a:endParaRPr>
          </a:p>
          <a:p>
            <a:pPr indent="-285750" lvl="0" marL="457200" rtl="0" algn="l">
              <a:lnSpc>
                <a:spcPct val="100000"/>
              </a:lnSpc>
              <a:spcBef>
                <a:spcPts val="1600"/>
              </a:spcBef>
              <a:spcAft>
                <a:spcPts val="0"/>
              </a:spcAft>
              <a:buSzPts val="900"/>
              <a:buChar char="-"/>
            </a:pPr>
            <a:r>
              <a:rPr lang="en" sz="900"/>
              <a:t>Drowsiness leads to significant safety hazards in driving and machinery operation.</a:t>
            </a:r>
            <a:endParaRPr sz="900"/>
          </a:p>
          <a:p>
            <a:pPr indent="0" lvl="0" marL="0" rtl="0" algn="l">
              <a:lnSpc>
                <a:spcPct val="100000"/>
              </a:lnSpc>
              <a:spcBef>
                <a:spcPts val="1600"/>
              </a:spcBef>
              <a:spcAft>
                <a:spcPts val="0"/>
              </a:spcAft>
              <a:buNone/>
            </a:pPr>
            <a:r>
              <a:rPr b="1" lang="en" sz="1100">
                <a:solidFill>
                  <a:schemeClr val="dk1"/>
                </a:solidFill>
              </a:rPr>
              <a:t>Vulnerability to Attacks</a:t>
            </a:r>
            <a:endParaRPr b="1" sz="1100">
              <a:solidFill>
                <a:schemeClr val="dk1"/>
              </a:solidFill>
            </a:endParaRPr>
          </a:p>
          <a:p>
            <a:pPr indent="-285750" lvl="0" marL="457200" rtl="0" algn="l">
              <a:lnSpc>
                <a:spcPct val="100000"/>
              </a:lnSpc>
              <a:spcBef>
                <a:spcPts val="1600"/>
              </a:spcBef>
              <a:spcAft>
                <a:spcPts val="0"/>
              </a:spcAft>
              <a:buSzPts val="900"/>
              <a:buChar char="-"/>
            </a:pPr>
            <a:r>
              <a:rPr lang="en" sz="900"/>
              <a:t>Current models are susceptible to adversarial attacks, compromising reliability.</a:t>
            </a:r>
            <a:endParaRPr sz="900"/>
          </a:p>
          <a:p>
            <a:pPr indent="0" lvl="0" marL="0" rtl="0" algn="l">
              <a:lnSpc>
                <a:spcPct val="100000"/>
              </a:lnSpc>
              <a:spcBef>
                <a:spcPts val="1600"/>
              </a:spcBef>
              <a:spcAft>
                <a:spcPts val="0"/>
              </a:spcAft>
              <a:buNone/>
            </a:pPr>
            <a:r>
              <a:rPr b="1" lang="en" sz="1100">
                <a:solidFill>
                  <a:schemeClr val="dk1"/>
                </a:solidFill>
              </a:rPr>
              <a:t>Research Gap</a:t>
            </a:r>
            <a:endParaRPr b="1" sz="1100">
              <a:solidFill>
                <a:schemeClr val="dk1"/>
              </a:solidFill>
            </a:endParaRPr>
          </a:p>
          <a:p>
            <a:pPr indent="-285750" lvl="0" marL="457200" rtl="0" algn="l">
              <a:lnSpc>
                <a:spcPct val="100000"/>
              </a:lnSpc>
              <a:spcBef>
                <a:spcPts val="1600"/>
              </a:spcBef>
              <a:spcAft>
                <a:spcPts val="0"/>
              </a:spcAft>
              <a:buSzPts val="900"/>
              <a:buChar char="-"/>
            </a:pPr>
            <a:r>
              <a:rPr lang="en" sz="900"/>
              <a:t>Limited studies on improving resilience against such attacks.</a:t>
            </a:r>
            <a:endParaRPr sz="900"/>
          </a:p>
          <a:p>
            <a:pPr indent="0" lvl="0" marL="0" rtl="0" algn="l">
              <a:lnSpc>
                <a:spcPct val="100000"/>
              </a:lnSpc>
              <a:spcBef>
                <a:spcPts val="1600"/>
              </a:spcBef>
              <a:spcAft>
                <a:spcPts val="1600"/>
              </a:spcAft>
              <a:buNone/>
            </a:pPr>
            <a:r>
              <a:t/>
            </a:r>
            <a:endParaRPr sz="900"/>
          </a:p>
        </p:txBody>
      </p:sp>
      <p:cxnSp>
        <p:nvCxnSpPr>
          <p:cNvPr id="136" name="Google Shape;136;p23"/>
          <p:cNvCxnSpPr/>
          <p:nvPr/>
        </p:nvCxnSpPr>
        <p:spPr>
          <a:xfrm>
            <a:off x="407179" y="1249650"/>
            <a:ext cx="621600" cy="0"/>
          </a:xfrm>
          <a:prstGeom prst="straightConnector1">
            <a:avLst/>
          </a:prstGeom>
          <a:noFill/>
          <a:ln cap="flat" cmpd="sng" w="76200">
            <a:solidFill>
              <a:srgbClr val="8900E1"/>
            </a:solidFill>
            <a:prstDash val="solid"/>
            <a:round/>
            <a:headEnd len="med" w="med" type="none"/>
            <a:tailEnd len="med" w="med" type="none"/>
          </a:ln>
        </p:spPr>
      </p:cxnSp>
      <p:pic>
        <p:nvPicPr>
          <p:cNvPr id="137" name="Google Shape;137;p23"/>
          <p:cNvPicPr preferRelativeResize="0"/>
          <p:nvPr/>
        </p:nvPicPr>
        <p:blipFill>
          <a:blip r:embed="rId3">
            <a:alphaModFix/>
          </a:blip>
          <a:stretch>
            <a:fillRect/>
          </a:stretch>
        </p:blipFill>
        <p:spPr>
          <a:xfrm>
            <a:off x="5894950" y="1217163"/>
            <a:ext cx="3092500" cy="2709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(N</a:t>
            </a:r>
            <a:r>
              <a:rPr lang="en">
                <a:solidFill>
                  <a:srgbClr val="CC0000"/>
                </a:solidFill>
              </a:rPr>
              <a:t>A</a:t>
            </a:r>
            <a:r>
              <a:rPr lang="en"/>
              <a:t>BC)</a:t>
            </a:r>
            <a:endParaRPr/>
          </a:p>
        </p:txBody>
      </p:sp>
      <p:sp>
        <p:nvSpPr>
          <p:cNvPr id="143" name="Google Shape;143;p24"/>
          <p:cNvSpPr txBox="1"/>
          <p:nvPr>
            <p:ph idx="1" type="body"/>
          </p:nvPr>
        </p:nvSpPr>
        <p:spPr>
          <a:xfrm>
            <a:off x="243700" y="1368100"/>
            <a:ext cx="7484700" cy="30717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200"/>
              <a:buFont typeface="Montserrat"/>
              <a:buNone/>
            </a:pPr>
            <a:r>
              <a:rPr b="1" lang="en">
                <a:solidFill>
                  <a:schemeClr val="dk1"/>
                </a:solidFill>
              </a:rPr>
              <a:t>Model Selection</a:t>
            </a:r>
            <a:endParaRPr b="1">
              <a:solidFill>
                <a:schemeClr val="dk1"/>
              </a:solidFill>
            </a:endParaRPr>
          </a:p>
          <a:p>
            <a:pPr indent="-304800" lvl="1" marL="914400" rtl="0" algn="l">
              <a:lnSpc>
                <a:spcPct val="115000"/>
              </a:lnSpc>
              <a:spcBef>
                <a:spcPts val="0"/>
              </a:spcBef>
              <a:spcAft>
                <a:spcPts val="0"/>
              </a:spcAft>
              <a:buClr>
                <a:schemeClr val="dk2"/>
              </a:buClr>
              <a:buSzPts val="1200"/>
              <a:buFont typeface="Montserrat"/>
              <a:buChar char="●"/>
            </a:pPr>
            <a:r>
              <a:rPr b="1" lang="en">
                <a:solidFill>
                  <a:schemeClr val="dk2"/>
                </a:solidFill>
              </a:rPr>
              <a:t>Custom CNN</a:t>
            </a:r>
            <a:r>
              <a:rPr lang="en">
                <a:solidFill>
                  <a:schemeClr val="dk2"/>
                </a:solidFill>
              </a:rPr>
              <a:t>: Our new model for drowsiness detection </a:t>
            </a:r>
            <a:br>
              <a:rPr lang="en">
                <a:solidFill>
                  <a:schemeClr val="dk2"/>
                </a:solidFill>
              </a:rPr>
            </a:br>
            <a:r>
              <a:rPr lang="en">
                <a:solidFill>
                  <a:schemeClr val="dk2"/>
                </a:solidFill>
              </a:rPr>
              <a:t>with </a:t>
            </a:r>
            <a:r>
              <a:rPr lang="en">
                <a:solidFill>
                  <a:srgbClr val="212121"/>
                </a:solidFill>
                <a:highlight>
                  <a:srgbClr val="FFFFFF"/>
                </a:highlight>
              </a:rPr>
              <a:t>5561922 parameters</a:t>
            </a:r>
            <a:endParaRPr>
              <a:solidFill>
                <a:schemeClr val="dk2"/>
              </a:solidFill>
            </a:endParaRPr>
          </a:p>
          <a:p>
            <a:pPr indent="-304800" lvl="1" marL="914400" rtl="0" algn="l">
              <a:lnSpc>
                <a:spcPct val="115000"/>
              </a:lnSpc>
              <a:spcBef>
                <a:spcPts val="0"/>
              </a:spcBef>
              <a:spcAft>
                <a:spcPts val="0"/>
              </a:spcAft>
              <a:buClr>
                <a:schemeClr val="dk2"/>
              </a:buClr>
              <a:buSzPts val="1200"/>
              <a:buFont typeface="Montserrat"/>
              <a:buChar char="●"/>
            </a:pPr>
            <a:r>
              <a:rPr b="1" lang="en">
                <a:solidFill>
                  <a:schemeClr val="dk2"/>
                </a:solidFill>
              </a:rPr>
              <a:t>Mobilenet v2: </a:t>
            </a:r>
            <a:r>
              <a:rPr lang="en">
                <a:solidFill>
                  <a:schemeClr val="dk2"/>
                </a:solidFill>
              </a:rPr>
              <a:t>A widely-used alternative for comparison with </a:t>
            </a:r>
            <a:br>
              <a:rPr lang="en">
                <a:solidFill>
                  <a:schemeClr val="dk2"/>
                </a:solidFill>
              </a:rPr>
            </a:br>
            <a:r>
              <a:rPr lang="en"/>
              <a:t>3360322 parameters</a:t>
            </a:r>
            <a:endParaRPr/>
          </a:p>
          <a:p>
            <a:pPr indent="-228600" lvl="0" marL="457200" rtl="0" algn="l">
              <a:lnSpc>
                <a:spcPct val="115000"/>
              </a:lnSpc>
              <a:spcBef>
                <a:spcPts val="0"/>
              </a:spcBef>
              <a:spcAft>
                <a:spcPts val="0"/>
              </a:spcAft>
              <a:buClr>
                <a:schemeClr val="dk1"/>
              </a:buClr>
              <a:buSzPts val="1200"/>
              <a:buFont typeface="Montserrat"/>
              <a:buNone/>
            </a:pPr>
            <a:r>
              <a:rPr b="1" lang="en">
                <a:solidFill>
                  <a:schemeClr val="dk1"/>
                </a:solidFill>
              </a:rPr>
              <a:t>Adversarial Attacks</a:t>
            </a:r>
            <a:endParaRPr b="1">
              <a:solidFill>
                <a:schemeClr val="dk1"/>
              </a:solidFill>
            </a:endParaRPr>
          </a:p>
          <a:p>
            <a:pPr indent="-304800" lvl="1" marL="914400" rtl="0" algn="l">
              <a:lnSpc>
                <a:spcPct val="115000"/>
              </a:lnSpc>
              <a:spcBef>
                <a:spcPts val="0"/>
              </a:spcBef>
              <a:spcAft>
                <a:spcPts val="0"/>
              </a:spcAft>
              <a:buClr>
                <a:schemeClr val="dk2"/>
              </a:buClr>
              <a:buSzPts val="1200"/>
              <a:buFont typeface="Montserrat"/>
              <a:buChar char="●"/>
            </a:pPr>
            <a:r>
              <a:rPr lang="en">
                <a:solidFill>
                  <a:schemeClr val="dk2"/>
                </a:solidFill>
              </a:rPr>
              <a:t>Implement diverse attacks on both models to assess vulnerability</a:t>
            </a:r>
            <a:r>
              <a:rPr lang="en">
                <a:solidFill>
                  <a:schemeClr val="dk2"/>
                </a:solidFill>
              </a:rPr>
              <a:t>.</a:t>
            </a:r>
            <a:endParaRPr>
              <a:solidFill>
                <a:schemeClr val="dk2"/>
              </a:solidFill>
            </a:endParaRPr>
          </a:p>
          <a:p>
            <a:pPr indent="-228600" lvl="0" marL="457200" rtl="0" algn="l">
              <a:lnSpc>
                <a:spcPct val="115000"/>
              </a:lnSpc>
              <a:spcBef>
                <a:spcPts val="0"/>
              </a:spcBef>
              <a:spcAft>
                <a:spcPts val="0"/>
              </a:spcAft>
              <a:buClr>
                <a:schemeClr val="dk1"/>
              </a:buClr>
              <a:buSzPts val="1200"/>
              <a:buFont typeface="Montserrat"/>
              <a:buNone/>
            </a:pPr>
            <a:r>
              <a:rPr b="1" lang="en">
                <a:solidFill>
                  <a:schemeClr val="dk1"/>
                </a:solidFill>
              </a:rPr>
              <a:t>Retraining Process</a:t>
            </a:r>
            <a:endParaRPr b="1">
              <a:solidFill>
                <a:schemeClr val="dk1"/>
              </a:solidFill>
            </a:endParaRPr>
          </a:p>
          <a:p>
            <a:pPr indent="-304800" lvl="1" marL="914400" rtl="0" algn="l">
              <a:lnSpc>
                <a:spcPct val="115000"/>
              </a:lnSpc>
              <a:spcBef>
                <a:spcPts val="0"/>
              </a:spcBef>
              <a:spcAft>
                <a:spcPts val="0"/>
              </a:spcAft>
              <a:buClr>
                <a:schemeClr val="dk2"/>
              </a:buClr>
              <a:buSzPts val="1200"/>
              <a:buFont typeface="Montserrat"/>
              <a:buChar char="●"/>
            </a:pPr>
            <a:r>
              <a:rPr lang="en">
                <a:solidFill>
                  <a:schemeClr val="dk2"/>
                </a:solidFill>
              </a:rPr>
              <a:t>Enhance models using data from these attacks for improved resilience.</a:t>
            </a:r>
            <a:endParaRPr>
              <a:solidFill>
                <a:schemeClr val="dk2"/>
              </a:solidFill>
            </a:endParaRPr>
          </a:p>
          <a:p>
            <a:pPr indent="-228600" lvl="0" marL="457200" rtl="0" algn="l">
              <a:lnSpc>
                <a:spcPct val="115000"/>
              </a:lnSpc>
              <a:spcBef>
                <a:spcPts val="0"/>
              </a:spcBef>
              <a:spcAft>
                <a:spcPts val="0"/>
              </a:spcAft>
              <a:buClr>
                <a:schemeClr val="dk1"/>
              </a:buClr>
              <a:buSzPts val="1200"/>
              <a:buFont typeface="Montserrat"/>
              <a:buNone/>
            </a:pPr>
            <a:r>
              <a:rPr b="1" lang="en">
                <a:solidFill>
                  <a:schemeClr val="dk1"/>
                </a:solidFill>
              </a:rPr>
              <a:t>Evaluation Criteria</a:t>
            </a:r>
            <a:endParaRPr b="1">
              <a:solidFill>
                <a:schemeClr val="dk1"/>
              </a:solidFill>
            </a:endParaRPr>
          </a:p>
          <a:p>
            <a:pPr indent="-304800" lvl="1" marL="914400" rtl="0" algn="l">
              <a:lnSpc>
                <a:spcPct val="115000"/>
              </a:lnSpc>
              <a:spcBef>
                <a:spcPts val="0"/>
              </a:spcBef>
              <a:spcAft>
                <a:spcPts val="0"/>
              </a:spcAft>
              <a:buClr>
                <a:schemeClr val="dk2"/>
              </a:buClr>
              <a:buSzPts val="1200"/>
              <a:buFont typeface="Montserrat"/>
              <a:buChar char="●"/>
            </a:pPr>
            <a:r>
              <a:rPr lang="en">
                <a:solidFill>
                  <a:schemeClr val="dk2"/>
                </a:solidFill>
              </a:rPr>
              <a:t>Focus on accuracy, reliability, and resistance to future attacks.</a:t>
            </a:r>
            <a:endParaRPr>
              <a:solidFill>
                <a:schemeClr val="dk2"/>
              </a:solidFill>
            </a:endParaRPr>
          </a:p>
          <a:p>
            <a:pPr indent="0" lvl="0" marL="0" rtl="0" algn="l">
              <a:spcBef>
                <a:spcPts val="1500"/>
              </a:spcBef>
              <a:spcAft>
                <a:spcPts val="1600"/>
              </a:spcAft>
              <a:buNone/>
            </a:pPr>
            <a:r>
              <a:t/>
            </a:r>
            <a:endParaRPr>
              <a:solidFill>
                <a:schemeClr val="dk2"/>
              </a:solidFill>
            </a:endParaRPr>
          </a:p>
        </p:txBody>
      </p:sp>
      <p:cxnSp>
        <p:nvCxnSpPr>
          <p:cNvPr id="144" name="Google Shape;144;p24"/>
          <p:cNvCxnSpPr/>
          <p:nvPr/>
        </p:nvCxnSpPr>
        <p:spPr>
          <a:xfrm>
            <a:off x="407179" y="1249650"/>
            <a:ext cx="621600" cy="0"/>
          </a:xfrm>
          <a:prstGeom prst="straightConnector1">
            <a:avLst/>
          </a:prstGeom>
          <a:noFill/>
          <a:ln cap="flat" cmpd="sng" w="76200">
            <a:solidFill>
              <a:srgbClr val="8900E1"/>
            </a:solidFill>
            <a:prstDash val="solid"/>
            <a:round/>
            <a:headEnd len="med" w="med" type="none"/>
            <a:tailEnd len="med" w="med" type="none"/>
          </a:ln>
        </p:spPr>
      </p:cxnSp>
      <p:sp>
        <p:nvSpPr>
          <p:cNvPr id="145" name="Google Shape;145;p24"/>
          <p:cNvSpPr/>
          <p:nvPr/>
        </p:nvSpPr>
        <p:spPr>
          <a:xfrm>
            <a:off x="959175" y="3796325"/>
            <a:ext cx="6702300" cy="7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74EA7"/>
              </a:solidFill>
              <a:latin typeface="Montserrat"/>
              <a:ea typeface="Montserrat"/>
              <a:cs typeface="Montserrat"/>
              <a:sym typeface="Montserrat"/>
            </a:endParaRPr>
          </a:p>
        </p:txBody>
      </p:sp>
      <p:sp>
        <p:nvSpPr>
          <p:cNvPr id="146" name="Google Shape;146;p24"/>
          <p:cNvSpPr txBox="1"/>
          <p:nvPr>
            <p:ph idx="2" type="body"/>
          </p:nvPr>
        </p:nvSpPr>
        <p:spPr>
          <a:xfrm>
            <a:off x="959175" y="3796325"/>
            <a:ext cx="8039700" cy="100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Takeaway:</a:t>
            </a:r>
            <a:endParaRPr b="1">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2"/>
                </a:solidFill>
                <a:latin typeface="Roboto"/>
                <a:ea typeface="Roboto"/>
                <a:cs typeface="Roboto"/>
                <a:sym typeface="Roboto"/>
              </a:rPr>
              <a:t>“Systematic testing and strengthening of models for advanced, reliable drowsiness detection.”</a:t>
            </a:r>
            <a:endParaRPr>
              <a:solidFill>
                <a:schemeClr val="dk2"/>
              </a:solidFill>
              <a:latin typeface="Roboto"/>
              <a:ea typeface="Roboto"/>
              <a:cs typeface="Roboto"/>
              <a:sym typeface="Roboto"/>
            </a:endParaRPr>
          </a:p>
          <a:p>
            <a:pPr indent="0" lvl="0" marL="0" rtl="0" algn="l">
              <a:spcBef>
                <a:spcPts val="1500"/>
              </a:spcBef>
              <a:spcAft>
                <a:spcPts val="1600"/>
              </a:spcAft>
              <a:buNone/>
            </a:pPr>
            <a:r>
              <a:t/>
            </a:r>
            <a:endParaRPr/>
          </a:p>
        </p:txBody>
      </p:sp>
      <p:pic>
        <p:nvPicPr>
          <p:cNvPr id="147" name="Google Shape;147;p24"/>
          <p:cNvPicPr preferRelativeResize="0"/>
          <p:nvPr/>
        </p:nvPicPr>
        <p:blipFill>
          <a:blip r:embed="rId3">
            <a:alphaModFix/>
          </a:blip>
          <a:stretch>
            <a:fillRect/>
          </a:stretch>
        </p:blipFill>
        <p:spPr>
          <a:xfrm>
            <a:off x="6286525" y="275550"/>
            <a:ext cx="2814126" cy="2412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Adversarial Attack Techniques</a:t>
            </a:r>
            <a:endParaRPr/>
          </a:p>
        </p:txBody>
      </p:sp>
      <p:sp>
        <p:nvSpPr>
          <p:cNvPr id="153" name="Google Shape;153;p25"/>
          <p:cNvSpPr txBox="1"/>
          <p:nvPr>
            <p:ph idx="1" type="body"/>
          </p:nvPr>
        </p:nvSpPr>
        <p:spPr>
          <a:xfrm>
            <a:off x="1214075" y="1828800"/>
            <a:ext cx="37470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Adversarial attacks on machine learning models are subtle manipulations of input data designed to trick the model into making errors. These attacks expose and exploit vulnerabilities, highlighting the need for increased robustness in critical applications where accuracy and security are crucial. Addressing these vulnerabilities is essential for the reliability and trustworthiness of machine learning systems.</a:t>
            </a:r>
            <a:endParaRPr/>
          </a:p>
        </p:txBody>
      </p:sp>
      <p:cxnSp>
        <p:nvCxnSpPr>
          <p:cNvPr id="154" name="Google Shape;154;p25"/>
          <p:cNvCxnSpPr/>
          <p:nvPr/>
        </p:nvCxnSpPr>
        <p:spPr>
          <a:xfrm>
            <a:off x="459804" y="1828800"/>
            <a:ext cx="621600" cy="0"/>
          </a:xfrm>
          <a:prstGeom prst="straightConnector1">
            <a:avLst/>
          </a:prstGeom>
          <a:noFill/>
          <a:ln cap="flat" cmpd="sng" w="76200">
            <a:solidFill>
              <a:srgbClr val="8900E1"/>
            </a:solidFill>
            <a:prstDash val="solid"/>
            <a:round/>
            <a:headEnd len="med" w="med" type="none"/>
            <a:tailEnd len="med" w="med" type="none"/>
          </a:ln>
        </p:spPr>
      </p:cxnSp>
      <p:sp>
        <p:nvSpPr>
          <p:cNvPr id="155" name="Google Shape;155;p25"/>
          <p:cNvSpPr txBox="1"/>
          <p:nvPr>
            <p:ph idx="2" type="body"/>
          </p:nvPr>
        </p:nvSpPr>
        <p:spPr>
          <a:xfrm>
            <a:off x="5509100" y="2269200"/>
            <a:ext cx="2872200" cy="2624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b="1" lang="en">
                <a:solidFill>
                  <a:schemeClr val="dk1"/>
                </a:solidFill>
              </a:rPr>
              <a:t>FGSM</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PGD</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Auto-PGD</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DDN</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Deepfool</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Patch</a:t>
            </a:r>
            <a:endParaRPr b="1">
              <a:solidFill>
                <a:schemeClr val="dk1"/>
              </a:solidFill>
            </a:endParaRPr>
          </a:p>
        </p:txBody>
      </p:sp>
      <p:pic>
        <p:nvPicPr>
          <p:cNvPr id="156" name="Google Shape;156;p25"/>
          <p:cNvPicPr preferRelativeResize="0"/>
          <p:nvPr/>
        </p:nvPicPr>
        <p:blipFill>
          <a:blip r:embed="rId3">
            <a:alphaModFix/>
          </a:blip>
          <a:stretch>
            <a:fillRect/>
          </a:stretch>
        </p:blipFill>
        <p:spPr>
          <a:xfrm>
            <a:off x="7221650" y="445025"/>
            <a:ext cx="1756450" cy="175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175350"/>
            <a:ext cx="8424900" cy="7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FGSM attack</a:t>
            </a:r>
            <a:endParaRPr/>
          </a:p>
        </p:txBody>
      </p:sp>
      <p:cxnSp>
        <p:nvCxnSpPr>
          <p:cNvPr id="162" name="Google Shape;162;p26"/>
          <p:cNvCxnSpPr/>
          <p:nvPr/>
        </p:nvCxnSpPr>
        <p:spPr>
          <a:xfrm>
            <a:off x="436679" y="921150"/>
            <a:ext cx="621600" cy="0"/>
          </a:xfrm>
          <a:prstGeom prst="straightConnector1">
            <a:avLst/>
          </a:prstGeom>
          <a:noFill/>
          <a:ln cap="flat" cmpd="sng" w="76200">
            <a:solidFill>
              <a:srgbClr val="8900E1"/>
            </a:solidFill>
            <a:prstDash val="solid"/>
            <a:round/>
            <a:headEnd len="med" w="med" type="none"/>
            <a:tailEnd len="med" w="med" type="none"/>
          </a:ln>
        </p:spPr>
      </p:cxnSp>
      <p:pic>
        <p:nvPicPr>
          <p:cNvPr id="163" name="Google Shape;163;p26"/>
          <p:cNvPicPr preferRelativeResize="0"/>
          <p:nvPr/>
        </p:nvPicPr>
        <p:blipFill>
          <a:blip r:embed="rId3">
            <a:alphaModFix/>
          </a:blip>
          <a:stretch>
            <a:fillRect/>
          </a:stretch>
        </p:blipFill>
        <p:spPr>
          <a:xfrm>
            <a:off x="3956300" y="1116788"/>
            <a:ext cx="5120450" cy="3111050"/>
          </a:xfrm>
          <a:prstGeom prst="rect">
            <a:avLst/>
          </a:prstGeom>
          <a:noFill/>
          <a:ln>
            <a:noFill/>
          </a:ln>
        </p:spPr>
      </p:pic>
      <p:pic>
        <p:nvPicPr>
          <p:cNvPr id="164" name="Google Shape;164;p26"/>
          <p:cNvPicPr preferRelativeResize="0"/>
          <p:nvPr/>
        </p:nvPicPr>
        <p:blipFill>
          <a:blip r:embed="rId4">
            <a:alphaModFix/>
          </a:blip>
          <a:stretch>
            <a:fillRect/>
          </a:stretch>
        </p:blipFill>
        <p:spPr>
          <a:xfrm>
            <a:off x="132875" y="1116788"/>
            <a:ext cx="3823425" cy="32122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FGSM attack</a:t>
            </a:r>
            <a:endParaRPr/>
          </a:p>
        </p:txBody>
      </p:sp>
      <p:cxnSp>
        <p:nvCxnSpPr>
          <p:cNvPr id="170" name="Google Shape;170;p27"/>
          <p:cNvCxnSpPr/>
          <p:nvPr/>
        </p:nvCxnSpPr>
        <p:spPr>
          <a:xfrm>
            <a:off x="407179" y="13552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171" name="Google Shape;171;p27"/>
          <p:cNvGraphicFramePr/>
          <p:nvPr/>
        </p:nvGraphicFramePr>
        <p:xfrm>
          <a:off x="454425" y="2955500"/>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l">
                        <a:spcBef>
                          <a:spcPts val="0"/>
                        </a:spcBef>
                        <a:spcAft>
                          <a:spcPts val="0"/>
                        </a:spcAft>
                        <a:buNone/>
                      </a:pPr>
                      <a:r>
                        <a:rPr lang="en"/>
                        <a:t>0.84</a:t>
                      </a:r>
                      <a:endParaRPr/>
                    </a:p>
                  </a:txBody>
                  <a:tcPr marT="91425" marB="91425" marR="91425" marL="91425"/>
                </a:tc>
                <a:tc>
                  <a:txBody>
                    <a:bodyPr/>
                    <a:lstStyle/>
                    <a:p>
                      <a:pPr indent="0" lvl="0" marL="0" rtl="0" algn="l">
                        <a:spcBef>
                          <a:spcPts val="0"/>
                        </a:spcBef>
                        <a:spcAft>
                          <a:spcPts val="0"/>
                        </a:spcAft>
                        <a:buNone/>
                      </a:pPr>
                      <a:r>
                        <a:rPr lang="en"/>
                        <a:t>0.514</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l">
                        <a:spcBef>
                          <a:spcPts val="0"/>
                        </a:spcBef>
                        <a:spcAft>
                          <a:spcPts val="0"/>
                        </a:spcAft>
                        <a:buNone/>
                      </a:pPr>
                      <a:r>
                        <a:rPr lang="en">
                          <a:solidFill>
                            <a:srgbClr val="212121"/>
                          </a:solidFill>
                          <a:highlight>
                            <a:srgbClr val="FFFFFF"/>
                          </a:highlight>
                        </a:rPr>
                        <a:t>0.945</a:t>
                      </a:r>
                      <a:endParaRPr/>
                    </a:p>
                  </a:txBody>
                  <a:tcPr marT="91425" marB="91425" marR="91425" marL="91425"/>
                </a:tc>
                <a:tc>
                  <a:txBody>
                    <a:bodyPr/>
                    <a:lstStyle/>
                    <a:p>
                      <a:pPr indent="0" lvl="0" marL="0" rtl="0" algn="l">
                        <a:spcBef>
                          <a:spcPts val="0"/>
                        </a:spcBef>
                        <a:spcAft>
                          <a:spcPts val="0"/>
                        </a:spcAft>
                        <a:buNone/>
                      </a:pPr>
                      <a:r>
                        <a:rPr lang="en">
                          <a:solidFill>
                            <a:srgbClr val="212121"/>
                          </a:solidFill>
                          <a:highlight>
                            <a:srgbClr val="FFFFFF"/>
                          </a:highlight>
                        </a:rPr>
                        <a:t>0.962</a:t>
                      </a:r>
                      <a:endParaRPr/>
                    </a:p>
                  </a:txBody>
                  <a:tcPr marT="91425" marB="91425" marR="91425" marL="91425"/>
                </a:tc>
              </a:tr>
            </a:tbl>
          </a:graphicData>
        </a:graphic>
      </p:graphicFrame>
      <p:sp>
        <p:nvSpPr>
          <p:cNvPr id="172" name="Google Shape;172;p27"/>
          <p:cNvSpPr txBox="1"/>
          <p:nvPr/>
        </p:nvSpPr>
        <p:spPr>
          <a:xfrm>
            <a:off x="389825" y="1511650"/>
            <a:ext cx="8008200" cy="7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Parameters:</a:t>
            </a:r>
            <a:endParaRPr b="1"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epsilon=0.01</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batch size=32</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2"/>
                </a:solidFill>
                <a:latin typeface="Montserrat"/>
                <a:ea typeface="Montserrat"/>
                <a:cs typeface="Montserrat"/>
                <a:sym typeface="Montserrat"/>
              </a:rPr>
              <a:t>Retraining Data </a:t>
            </a:r>
            <a:r>
              <a:rPr lang="en" sz="1500">
                <a:solidFill>
                  <a:schemeClr val="dk2"/>
                </a:solidFill>
                <a:latin typeface="Montserrat"/>
                <a:ea typeface="Montserrat"/>
                <a:cs typeface="Montserrat"/>
                <a:sym typeface="Montserrat"/>
              </a:rPr>
              <a:t>- 25% Adv + 100% Clean Training</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100">
              <a:solidFill>
                <a:srgbClr val="333333"/>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PGD</a:t>
            </a:r>
            <a:r>
              <a:rPr lang="en">
                <a:solidFill>
                  <a:schemeClr val="dk1"/>
                </a:solidFill>
              </a:rPr>
              <a:t> attack</a:t>
            </a:r>
            <a:endParaRPr/>
          </a:p>
        </p:txBody>
      </p:sp>
      <p:cxnSp>
        <p:nvCxnSpPr>
          <p:cNvPr id="178" name="Google Shape;178;p28"/>
          <p:cNvCxnSpPr/>
          <p:nvPr/>
        </p:nvCxnSpPr>
        <p:spPr>
          <a:xfrm>
            <a:off x="472954" y="1348650"/>
            <a:ext cx="621600" cy="0"/>
          </a:xfrm>
          <a:prstGeom prst="straightConnector1">
            <a:avLst/>
          </a:prstGeom>
          <a:noFill/>
          <a:ln cap="flat" cmpd="sng" w="76200">
            <a:solidFill>
              <a:srgbClr val="8900E1"/>
            </a:solidFill>
            <a:prstDash val="solid"/>
            <a:round/>
            <a:headEnd len="med" w="med" type="none"/>
            <a:tailEnd len="med" w="med" type="none"/>
          </a:ln>
        </p:spPr>
      </p:cxnSp>
      <p:pic>
        <p:nvPicPr>
          <p:cNvPr id="179" name="Google Shape;179;p28"/>
          <p:cNvPicPr preferRelativeResize="0"/>
          <p:nvPr/>
        </p:nvPicPr>
        <p:blipFill>
          <a:blip r:embed="rId3">
            <a:alphaModFix/>
          </a:blip>
          <a:stretch>
            <a:fillRect/>
          </a:stretch>
        </p:blipFill>
        <p:spPr>
          <a:xfrm>
            <a:off x="5030125" y="2726650"/>
            <a:ext cx="3927900" cy="1721700"/>
          </a:xfrm>
          <a:prstGeom prst="rect">
            <a:avLst/>
          </a:prstGeom>
          <a:noFill/>
          <a:ln>
            <a:noFill/>
          </a:ln>
        </p:spPr>
      </p:pic>
      <p:pic>
        <p:nvPicPr>
          <p:cNvPr id="180" name="Google Shape;180;p28"/>
          <p:cNvPicPr preferRelativeResize="0"/>
          <p:nvPr/>
        </p:nvPicPr>
        <p:blipFill rotWithShape="1">
          <a:blip r:embed="rId4">
            <a:alphaModFix/>
          </a:blip>
          <a:srcRect b="49284" l="0" r="0" t="9690"/>
          <a:stretch/>
        </p:blipFill>
        <p:spPr>
          <a:xfrm>
            <a:off x="519548" y="1661475"/>
            <a:ext cx="5081925" cy="1217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PGD</a:t>
            </a:r>
            <a:r>
              <a:rPr lang="en">
                <a:solidFill>
                  <a:schemeClr val="dk1"/>
                </a:solidFill>
              </a:rPr>
              <a:t> attack</a:t>
            </a:r>
            <a:endParaRPr/>
          </a:p>
        </p:txBody>
      </p:sp>
      <p:cxnSp>
        <p:nvCxnSpPr>
          <p:cNvPr id="186" name="Google Shape;186;p29"/>
          <p:cNvCxnSpPr/>
          <p:nvPr/>
        </p:nvCxnSpPr>
        <p:spPr>
          <a:xfrm>
            <a:off x="499279" y="1302600"/>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187" name="Google Shape;187;p29"/>
          <p:cNvGraphicFramePr/>
          <p:nvPr/>
        </p:nvGraphicFramePr>
        <p:xfrm>
          <a:off x="454425" y="2917400"/>
          <a:ext cx="3000000" cy="3000000"/>
        </p:xfrm>
        <a:graphic>
          <a:graphicData uri="http://schemas.openxmlformats.org/drawingml/2006/table">
            <a:tbl>
              <a:tblPr>
                <a:noFill/>
                <a:tableStyleId>{8E245B1D-4B5F-4C41-BF4A-EE197529211F}</a:tableStyleId>
              </a:tblPr>
              <a:tblGrid>
                <a:gridCol w="2202775"/>
                <a:gridCol w="3123500"/>
                <a:gridCol w="2813175"/>
              </a:tblGrid>
              <a:tr h="50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Accuracy (Before retraining)</a:t>
                      </a:r>
                      <a:endParaRPr/>
                    </a:p>
                  </a:txBody>
                  <a:tcPr marT="91425" marB="91425" marR="91425" marL="91425"/>
                </a:tc>
                <a:tc>
                  <a:txBody>
                    <a:bodyPr/>
                    <a:lstStyle/>
                    <a:p>
                      <a:pPr indent="0" lvl="0" marL="0" rtl="0" algn="l">
                        <a:spcBef>
                          <a:spcPts val="0"/>
                        </a:spcBef>
                        <a:spcAft>
                          <a:spcPts val="0"/>
                        </a:spcAft>
                        <a:buNone/>
                      </a:pPr>
                      <a:r>
                        <a:rPr lang="en"/>
                        <a:t>Accuracy(After retraining)</a:t>
                      </a:r>
                      <a:endParaRPr/>
                    </a:p>
                  </a:txBody>
                  <a:tcPr marT="91425" marB="91425" marR="91425" marL="91425"/>
                </a:tc>
              </a:tr>
              <a:tr h="509100">
                <a:tc>
                  <a:txBody>
                    <a:bodyPr/>
                    <a:lstStyle/>
                    <a:p>
                      <a:pPr indent="0" lvl="0" marL="0" rtl="0" algn="l">
                        <a:spcBef>
                          <a:spcPts val="0"/>
                        </a:spcBef>
                        <a:spcAft>
                          <a:spcPts val="0"/>
                        </a:spcAft>
                        <a:buNone/>
                      </a:pPr>
                      <a:r>
                        <a:rPr lang="en"/>
                        <a:t>Model 1 - Mobilenet v2</a:t>
                      </a:r>
                      <a:endParaRPr/>
                    </a:p>
                  </a:txBody>
                  <a:tcPr marT="91425" marB="91425" marR="91425" marL="91425"/>
                </a:tc>
                <a:tc>
                  <a:txBody>
                    <a:bodyPr/>
                    <a:lstStyle/>
                    <a:p>
                      <a:pPr indent="0" lvl="0" marL="0" rtl="0" algn="ctr">
                        <a:spcBef>
                          <a:spcPts val="0"/>
                        </a:spcBef>
                        <a:spcAft>
                          <a:spcPts val="0"/>
                        </a:spcAft>
                        <a:buNone/>
                      </a:pPr>
                      <a:r>
                        <a:rPr lang="en"/>
                        <a:t>0.78</a:t>
                      </a:r>
                      <a:endParaRPr/>
                    </a:p>
                  </a:txBody>
                  <a:tcPr marT="91425" marB="91425" marR="91425" marL="91425"/>
                </a:tc>
                <a:tc>
                  <a:txBody>
                    <a:bodyPr/>
                    <a:lstStyle/>
                    <a:p>
                      <a:pPr indent="0" lvl="0" marL="0" rtl="0" algn="ctr">
                        <a:spcBef>
                          <a:spcPts val="0"/>
                        </a:spcBef>
                        <a:spcAft>
                          <a:spcPts val="0"/>
                        </a:spcAft>
                        <a:buNone/>
                      </a:pPr>
                      <a:r>
                        <a:rPr lang="en"/>
                        <a:t>0.997</a:t>
                      </a:r>
                      <a:endParaRPr/>
                    </a:p>
                  </a:txBody>
                  <a:tcPr marT="91425" marB="91425" marR="91425" marL="91425"/>
                </a:tc>
              </a:tr>
              <a:tr h="509100">
                <a:tc>
                  <a:txBody>
                    <a:bodyPr/>
                    <a:lstStyle/>
                    <a:p>
                      <a:pPr indent="0" lvl="0" marL="0" rtl="0" algn="l">
                        <a:spcBef>
                          <a:spcPts val="0"/>
                        </a:spcBef>
                        <a:spcAft>
                          <a:spcPts val="0"/>
                        </a:spcAft>
                        <a:buNone/>
                      </a:pPr>
                      <a:r>
                        <a:rPr lang="en"/>
                        <a:t>Model 2 - Custom CNN</a:t>
                      </a:r>
                      <a:endParaRPr/>
                    </a:p>
                  </a:txBody>
                  <a:tcPr marT="91425" marB="91425" marR="91425" marL="91425"/>
                </a:tc>
                <a:tc>
                  <a:txBody>
                    <a:bodyPr/>
                    <a:lstStyle/>
                    <a:p>
                      <a:pPr indent="0" lvl="0" marL="0" rtl="0" algn="ctr">
                        <a:spcBef>
                          <a:spcPts val="0"/>
                        </a:spcBef>
                        <a:spcAft>
                          <a:spcPts val="0"/>
                        </a:spcAft>
                        <a:buNone/>
                      </a:pPr>
                      <a:r>
                        <a:rPr lang="en">
                          <a:solidFill>
                            <a:srgbClr val="212121"/>
                          </a:solidFill>
                          <a:highlight>
                            <a:srgbClr val="FFFFFF"/>
                          </a:highlight>
                        </a:rPr>
                        <a:t>0.922</a:t>
                      </a:r>
                      <a:endParaRPr/>
                    </a:p>
                  </a:txBody>
                  <a:tcPr marT="91425" marB="91425" marR="91425" marL="91425"/>
                </a:tc>
                <a:tc>
                  <a:txBody>
                    <a:bodyPr/>
                    <a:lstStyle/>
                    <a:p>
                      <a:pPr indent="0" lvl="0" marL="0" rtl="0" algn="ctr">
                        <a:spcBef>
                          <a:spcPts val="0"/>
                        </a:spcBef>
                        <a:spcAft>
                          <a:spcPts val="0"/>
                        </a:spcAft>
                        <a:buNone/>
                      </a:pPr>
                      <a:r>
                        <a:rPr lang="en">
                          <a:solidFill>
                            <a:srgbClr val="212121"/>
                          </a:solidFill>
                          <a:highlight>
                            <a:srgbClr val="FFFFFF"/>
                          </a:highlight>
                        </a:rPr>
                        <a:t>0.942</a:t>
                      </a:r>
                      <a:endParaRPr/>
                    </a:p>
                  </a:txBody>
                  <a:tcPr marT="91425" marB="91425" marR="91425" marL="91425"/>
                </a:tc>
              </a:tr>
            </a:tbl>
          </a:graphicData>
        </a:graphic>
      </p:graphicFrame>
      <p:sp>
        <p:nvSpPr>
          <p:cNvPr id="188" name="Google Shape;188;p29"/>
          <p:cNvSpPr txBox="1"/>
          <p:nvPr/>
        </p:nvSpPr>
        <p:spPr>
          <a:xfrm>
            <a:off x="500700" y="1643413"/>
            <a:ext cx="8046900" cy="12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Parameters:</a:t>
            </a:r>
            <a:endParaRPr b="1"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epsilon=0.01</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batch size=32</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2"/>
                </a:solidFill>
                <a:latin typeface="Montserrat"/>
                <a:ea typeface="Montserrat"/>
                <a:cs typeface="Montserrat"/>
                <a:sym typeface="Montserrat"/>
              </a:rPr>
              <a:t>Retraining Data </a:t>
            </a:r>
            <a:r>
              <a:rPr lang="en" sz="1500">
                <a:solidFill>
                  <a:schemeClr val="dk2"/>
                </a:solidFill>
                <a:latin typeface="Montserrat"/>
                <a:ea typeface="Montserrat"/>
                <a:cs typeface="Montserrat"/>
                <a:sym typeface="Montserrat"/>
              </a:rPr>
              <a:t>- 25% Adv + 100% Clean Training</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33333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